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19" r:id="rId1"/>
  </p:sldMasterIdLst>
  <p:notesMasterIdLst>
    <p:notesMasterId r:id="rId14"/>
  </p:notesMasterIdLst>
  <p:sldIdLst>
    <p:sldId id="262" r:id="rId2"/>
    <p:sldId id="265" r:id="rId3"/>
    <p:sldId id="266" r:id="rId4"/>
    <p:sldId id="270" r:id="rId5"/>
    <p:sldId id="267" r:id="rId6"/>
    <p:sldId id="271" r:id="rId7"/>
    <p:sldId id="268" r:id="rId8"/>
    <p:sldId id="269" r:id="rId9"/>
    <p:sldId id="272" r:id="rId10"/>
    <p:sldId id="273" r:id="rId11"/>
    <p:sldId id="274" r:id="rId12"/>
    <p:sldId id="27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Georgia" panose="02040502050405020303" pitchFamily="18" charset="0"/>
      <p:regular r:id="rId19"/>
      <p:bold r:id="rId20"/>
      <p:italic r:id="rId21"/>
      <p:boldItalic r:id="rId22"/>
    </p:embeddedFont>
    <p:embeddedFont>
      <p:font typeface="Montserrat" pitchFamily="2" charset="77"/>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014" autoAdjust="0"/>
  </p:normalViewPr>
  <p:slideViewPr>
    <p:cSldViewPr snapToGrid="0">
      <p:cViewPr varScale="1">
        <p:scale>
          <a:sx n="102" d="100"/>
          <a:sy n="102" d="100"/>
        </p:scale>
        <p:origin x="140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iarts.org/blog/eddie/arts-grantmakers-changes-practice-present-and-futur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thenonprofittimes.com/npt_articles/giving-in-2020-hits-record-471-billion-up-5-1/" TargetMode="External"/><Relationship Id="rId4" Type="http://schemas.openxmlformats.org/officeDocument/2006/relationships/hyperlink" Target="http://cep.org/wp-content/uploads/2020/12/CEP_Foundations-Respond-to-Crisis_Toward-Greater-Flexibility-and-Responsiveness_2020.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iarts.org/blog/eddie/arts-grantmakers-changes-practice-present-and-futur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thenonprofittimes.com/npt_articles/giving-in-2020-hits-record-471-billion-up-5-1/" TargetMode="External"/><Relationship Id="rId4" Type="http://schemas.openxmlformats.org/officeDocument/2006/relationships/hyperlink" Target="http://cep.org/wp-content/uploads/2020/12/CEP_Foundations-Respond-to-Crisis_Toward-Greater-Flexibility-and-Responsiveness_2020.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iarts.org/blog/eddie/arts-grantmakers-changes-practice-present-and-future"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thenonprofittimes.com/npt_articles/giving-in-2020-hits-record-471-billion-up-5-1/" TargetMode="External"/><Relationship Id="rId4" Type="http://schemas.openxmlformats.org/officeDocument/2006/relationships/hyperlink" Target="http://cep.org/wp-content/uploads/2020/12/CEP_Foundations-Respond-to-Crisis_Toward-Greater-Flexibility-and-Responsiveness_2020.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iarts.org/blog/eddie/arts-grantmakers-changes-practice-present-and-futur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thenonprofittimes.com/npt_articles/giving-in-2020-hits-record-471-billion-up-5-1/" TargetMode="External"/><Relationship Id="rId4" Type="http://schemas.openxmlformats.org/officeDocument/2006/relationships/hyperlink" Target="http://cep.org/wp-content/uploads/2020/12/CEP_Foundations-Respond-to-Crisis_Toward-Greater-Flexibility-and-Responsiveness_2020.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0" name="Google Shape;1110;p3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25"/>
              <a:buFont typeface="Calibri"/>
              <a:buNone/>
            </a:pPr>
            <a:endParaRPr sz="1700" dirty="0"/>
          </a:p>
        </p:txBody>
      </p:sp>
      <p:sp>
        <p:nvSpPr>
          <p:cNvPr id="1111" name="Google Shape;1111;p3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5c0eaafc3c_6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6" name="Google Shape;1166;g5c0eaafc3c_6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In late 2020, GIA shared </a:t>
            </a:r>
            <a:r>
              <a:rPr lang="en-US" sz="1200" b="1" i="0" u="none" strike="noStrike" cap="none" dirty="0">
                <a:solidFill>
                  <a:schemeClr val="dk1"/>
                </a:solidFill>
                <a:effectLst/>
                <a:latin typeface="Calibri"/>
                <a:ea typeface="Calibri"/>
                <a:cs typeface="Calibri"/>
                <a:sym typeface="Calibri"/>
                <a:hlinkClick r:id="rId3"/>
              </a:rPr>
              <a:t>findings from a survey of our members</a:t>
            </a:r>
            <a:r>
              <a:rPr lang="en-US" sz="1200" b="0" i="0" u="none" strike="noStrike" cap="none" dirty="0">
                <a:solidFill>
                  <a:schemeClr val="dk1"/>
                </a:solidFill>
                <a:effectLst/>
                <a:latin typeface="Calibri"/>
                <a:ea typeface="Calibri"/>
                <a:cs typeface="Calibri"/>
                <a:sym typeface="Calibri"/>
              </a:rPr>
              <a:t> that revealed that arts grantmakers were increasing their giving, their flexibility, and support for BIPOC artists and organizations in response to the pandemic and movement for Black lives.</a:t>
            </a:r>
          </a:p>
          <a:p>
            <a:r>
              <a:rPr lang="en-US" sz="1200" b="0" i="0" u="none" strike="noStrike" cap="none" dirty="0">
                <a:solidFill>
                  <a:schemeClr val="dk1"/>
                </a:solidFill>
                <a:effectLst/>
                <a:latin typeface="Calibri"/>
                <a:ea typeface="Calibri"/>
                <a:cs typeface="Calibri"/>
                <a:sym typeface="Calibri"/>
              </a:rPr>
              <a:t>The patterns revealed in 2020’s survey of arts and culture grantmaking were similar to </a:t>
            </a:r>
            <a:r>
              <a:rPr lang="en-US" sz="1200" b="1" i="0" u="none" strike="noStrike" cap="none" dirty="0">
                <a:solidFill>
                  <a:schemeClr val="dk1"/>
                </a:solidFill>
                <a:effectLst/>
                <a:latin typeface="Calibri"/>
                <a:ea typeface="Calibri"/>
                <a:cs typeface="Calibri"/>
                <a:sym typeface="Calibri"/>
                <a:hlinkClick r:id="rId4"/>
              </a:rPr>
              <a:t>patterns in the broader grantmaking field</a:t>
            </a:r>
            <a:r>
              <a:rPr lang="en-US" sz="1200" b="0" i="0" u="none" strike="noStrike" cap="none" dirty="0">
                <a:solidFill>
                  <a:schemeClr val="dk1"/>
                </a:solidFill>
                <a:effectLst/>
                <a:latin typeface="Calibri"/>
                <a:ea typeface="Calibri"/>
                <a:cs typeface="Calibri"/>
                <a:sym typeface="Calibri"/>
              </a:rPr>
              <a:t>. The grantmaking field had become increasingly flexible as part of being increasingly supportive. But the larger grantmaking field have said they did not plan to stay this flexible indefinitely.</a:t>
            </a:r>
          </a:p>
          <a:p>
            <a:r>
              <a:rPr lang="en-US" sz="1200" b="0" i="0" u="none" strike="noStrike" cap="none" dirty="0">
                <a:solidFill>
                  <a:schemeClr val="dk1"/>
                </a:solidFill>
                <a:effectLst/>
                <a:latin typeface="Calibri"/>
                <a:ea typeface="Calibri"/>
                <a:cs typeface="Calibri"/>
                <a:sym typeface="Calibri"/>
              </a:rPr>
              <a:t>A year later, we have conducted a follow-up survey to see if increased support, flexibility, and equity have continued. We are delighted to find that these changes in practice have continued, but we are deeply worried about some projections for the future.</a:t>
            </a:r>
          </a:p>
          <a:p>
            <a:r>
              <a:rPr lang="en-US" sz="1200" b="0" i="0" u="none" strike="noStrike" cap="none" dirty="0">
                <a:solidFill>
                  <a:schemeClr val="dk1"/>
                </a:solidFill>
                <a:effectLst/>
                <a:latin typeface="Calibri"/>
                <a:ea typeface="Calibri"/>
                <a:cs typeface="Calibri"/>
                <a:sym typeface="Calibri"/>
              </a:rPr>
              <a:t>To put this data in the broader context, in 2020 – despite individual and foundations’ philanthropic giving hitting record highs – in the aggregate, </a:t>
            </a:r>
            <a:r>
              <a:rPr lang="en-US" sz="1200" b="1" i="0" u="none" strike="noStrike" cap="none" dirty="0">
                <a:solidFill>
                  <a:schemeClr val="dk1"/>
                </a:solidFill>
                <a:effectLst/>
                <a:latin typeface="Calibri"/>
                <a:ea typeface="Calibri"/>
                <a:cs typeface="Calibri"/>
                <a:sym typeface="Calibri"/>
                <a:hlinkClick r:id="rId5"/>
              </a:rPr>
              <a:t>individual and philanthropic giving to arts, culture and humanities declined</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a:solidFill>
                  <a:schemeClr val="dk1"/>
                </a:solidFill>
                <a:effectLst/>
                <a:latin typeface="Calibri"/>
                <a:ea typeface="Calibri"/>
                <a:cs typeface="Calibri"/>
                <a:sym typeface="Calibri"/>
              </a:rPr>
              <a:t>In contrast, GIA’s members have increased their giving.</a:t>
            </a:r>
          </a:p>
          <a:p>
            <a:pPr marL="0" marR="0" lvl="0" indent="0" algn="l" rtl="0">
              <a:spcBef>
                <a:spcPts val="0"/>
              </a:spcBef>
              <a:spcAft>
                <a:spcPts val="0"/>
              </a:spcAft>
              <a:buClr>
                <a:schemeClr val="dk1"/>
              </a:buClr>
              <a:buSzPts val="425"/>
              <a:buFont typeface="Calibri"/>
              <a:buNone/>
            </a:pPr>
            <a:endParaRPr sz="1400" dirty="0">
              <a:solidFill>
                <a:srgbClr val="333333"/>
              </a:solidFill>
              <a:latin typeface="Arial"/>
              <a:ea typeface="Arial"/>
              <a:cs typeface="Arial"/>
              <a:sym typeface="Arial"/>
            </a:endParaRPr>
          </a:p>
        </p:txBody>
      </p:sp>
      <p:sp>
        <p:nvSpPr>
          <p:cNvPr id="1167" name="Google Shape;1167;g5c0eaafc3c_6_45: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7538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5c0eaafc3c_6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6" name="Google Shape;1166;g5c0eaafc3c_6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In late 2020, GIA shared </a:t>
            </a:r>
            <a:r>
              <a:rPr lang="en-US" sz="1200" b="1" i="0" u="none" strike="noStrike" cap="none" dirty="0">
                <a:solidFill>
                  <a:schemeClr val="dk1"/>
                </a:solidFill>
                <a:effectLst/>
                <a:latin typeface="Calibri"/>
                <a:ea typeface="Calibri"/>
                <a:cs typeface="Calibri"/>
                <a:sym typeface="Calibri"/>
                <a:hlinkClick r:id="rId3"/>
              </a:rPr>
              <a:t>findings from a survey of our members</a:t>
            </a:r>
            <a:r>
              <a:rPr lang="en-US" sz="1200" b="0" i="0" u="none" strike="noStrike" cap="none" dirty="0">
                <a:solidFill>
                  <a:schemeClr val="dk1"/>
                </a:solidFill>
                <a:effectLst/>
                <a:latin typeface="Calibri"/>
                <a:ea typeface="Calibri"/>
                <a:cs typeface="Calibri"/>
                <a:sym typeface="Calibri"/>
              </a:rPr>
              <a:t> that revealed that arts grantmakers were increasing their giving, their flexibility, and support for BIPOC artists and organizations in response to the pandemic and movement for Black lives.</a:t>
            </a:r>
          </a:p>
          <a:p>
            <a:r>
              <a:rPr lang="en-US" sz="1200" b="0" i="0" u="none" strike="noStrike" cap="none" dirty="0">
                <a:solidFill>
                  <a:schemeClr val="dk1"/>
                </a:solidFill>
                <a:effectLst/>
                <a:latin typeface="Calibri"/>
                <a:ea typeface="Calibri"/>
                <a:cs typeface="Calibri"/>
                <a:sym typeface="Calibri"/>
              </a:rPr>
              <a:t>The patterns revealed in 2020’s survey of arts and culture grantmaking were similar to </a:t>
            </a:r>
            <a:r>
              <a:rPr lang="en-US" sz="1200" b="1" i="0" u="none" strike="noStrike" cap="none" dirty="0">
                <a:solidFill>
                  <a:schemeClr val="dk1"/>
                </a:solidFill>
                <a:effectLst/>
                <a:latin typeface="Calibri"/>
                <a:ea typeface="Calibri"/>
                <a:cs typeface="Calibri"/>
                <a:sym typeface="Calibri"/>
                <a:hlinkClick r:id="rId4"/>
              </a:rPr>
              <a:t>patterns in the broader grantmaking field</a:t>
            </a:r>
            <a:r>
              <a:rPr lang="en-US" sz="1200" b="0" i="0" u="none" strike="noStrike" cap="none" dirty="0">
                <a:solidFill>
                  <a:schemeClr val="dk1"/>
                </a:solidFill>
                <a:effectLst/>
                <a:latin typeface="Calibri"/>
                <a:ea typeface="Calibri"/>
                <a:cs typeface="Calibri"/>
                <a:sym typeface="Calibri"/>
              </a:rPr>
              <a:t>. The grantmaking field had become increasingly flexible as part of being increasingly supportive. But the larger grantmaking field have said they did not plan to stay this flexible indefinitely.</a:t>
            </a:r>
          </a:p>
          <a:p>
            <a:r>
              <a:rPr lang="en-US" sz="1200" b="0" i="0" u="none" strike="noStrike" cap="none" dirty="0">
                <a:solidFill>
                  <a:schemeClr val="dk1"/>
                </a:solidFill>
                <a:effectLst/>
                <a:latin typeface="Calibri"/>
                <a:ea typeface="Calibri"/>
                <a:cs typeface="Calibri"/>
                <a:sym typeface="Calibri"/>
              </a:rPr>
              <a:t>A year later, we have conducted a follow-up survey to see if increased support, flexibility, and equity have continued. We are delighted to find that these changes in practice have continued, but we are deeply worried about some projections for the future.</a:t>
            </a:r>
          </a:p>
          <a:p>
            <a:r>
              <a:rPr lang="en-US" sz="1200" b="0" i="0" u="none" strike="noStrike" cap="none" dirty="0">
                <a:solidFill>
                  <a:schemeClr val="dk1"/>
                </a:solidFill>
                <a:effectLst/>
                <a:latin typeface="Calibri"/>
                <a:ea typeface="Calibri"/>
                <a:cs typeface="Calibri"/>
                <a:sym typeface="Calibri"/>
              </a:rPr>
              <a:t>To put this data in the broader context, in 2020 – despite individual and foundations’ philanthropic giving hitting record highs – in the aggregate, </a:t>
            </a:r>
            <a:r>
              <a:rPr lang="en-US" sz="1200" b="1" i="0" u="none" strike="noStrike" cap="none" dirty="0">
                <a:solidFill>
                  <a:schemeClr val="dk1"/>
                </a:solidFill>
                <a:effectLst/>
                <a:latin typeface="Calibri"/>
                <a:ea typeface="Calibri"/>
                <a:cs typeface="Calibri"/>
                <a:sym typeface="Calibri"/>
                <a:hlinkClick r:id="rId5"/>
              </a:rPr>
              <a:t>individual and philanthropic giving to arts, culture and humanities declined</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a:solidFill>
                  <a:schemeClr val="dk1"/>
                </a:solidFill>
                <a:effectLst/>
                <a:latin typeface="Calibri"/>
                <a:ea typeface="Calibri"/>
                <a:cs typeface="Calibri"/>
                <a:sym typeface="Calibri"/>
              </a:rPr>
              <a:t>In contrast, GIA’s members have increased their giving.</a:t>
            </a:r>
          </a:p>
          <a:p>
            <a:pPr marL="0" marR="0" lvl="0" indent="0" algn="l" rtl="0">
              <a:spcBef>
                <a:spcPts val="0"/>
              </a:spcBef>
              <a:spcAft>
                <a:spcPts val="0"/>
              </a:spcAft>
              <a:buClr>
                <a:schemeClr val="dk1"/>
              </a:buClr>
              <a:buSzPts val="425"/>
              <a:buFont typeface="Calibri"/>
              <a:buNone/>
            </a:pPr>
            <a:endParaRPr sz="1400" dirty="0">
              <a:solidFill>
                <a:srgbClr val="333333"/>
              </a:solidFill>
              <a:latin typeface="Arial"/>
              <a:ea typeface="Arial"/>
              <a:cs typeface="Arial"/>
              <a:sym typeface="Arial"/>
            </a:endParaRPr>
          </a:p>
        </p:txBody>
      </p:sp>
      <p:sp>
        <p:nvSpPr>
          <p:cNvPr id="1167" name="Google Shape;1167;g5c0eaafc3c_6_45: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4697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5c0eaafc3c_6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6" name="Google Shape;1166;g5c0eaafc3c_6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In late 2020, GIA shared </a:t>
            </a:r>
            <a:r>
              <a:rPr lang="en-US" sz="1200" b="1" i="0" u="none" strike="noStrike" cap="none" dirty="0">
                <a:solidFill>
                  <a:schemeClr val="dk1"/>
                </a:solidFill>
                <a:effectLst/>
                <a:latin typeface="Calibri"/>
                <a:ea typeface="Calibri"/>
                <a:cs typeface="Calibri"/>
                <a:sym typeface="Calibri"/>
                <a:hlinkClick r:id="rId3"/>
              </a:rPr>
              <a:t>findings from a survey of our members</a:t>
            </a:r>
            <a:r>
              <a:rPr lang="en-US" sz="1200" b="0" i="0" u="none" strike="noStrike" cap="none" dirty="0">
                <a:solidFill>
                  <a:schemeClr val="dk1"/>
                </a:solidFill>
                <a:effectLst/>
                <a:latin typeface="Calibri"/>
                <a:ea typeface="Calibri"/>
                <a:cs typeface="Calibri"/>
                <a:sym typeface="Calibri"/>
              </a:rPr>
              <a:t> that revealed that arts grantmakers were increasing their giving, their flexibility, and support for BIPOC artists and organizations in response to the pandemic and movement for Black lives.</a:t>
            </a:r>
          </a:p>
          <a:p>
            <a:r>
              <a:rPr lang="en-US" sz="1200" b="0" i="0" u="none" strike="noStrike" cap="none" dirty="0">
                <a:solidFill>
                  <a:schemeClr val="dk1"/>
                </a:solidFill>
                <a:effectLst/>
                <a:latin typeface="Calibri"/>
                <a:ea typeface="Calibri"/>
                <a:cs typeface="Calibri"/>
                <a:sym typeface="Calibri"/>
              </a:rPr>
              <a:t>The patterns revealed in 2020’s survey of arts and culture grantmaking were similar to </a:t>
            </a:r>
            <a:r>
              <a:rPr lang="en-US" sz="1200" b="1" i="0" u="none" strike="noStrike" cap="none" dirty="0">
                <a:solidFill>
                  <a:schemeClr val="dk1"/>
                </a:solidFill>
                <a:effectLst/>
                <a:latin typeface="Calibri"/>
                <a:ea typeface="Calibri"/>
                <a:cs typeface="Calibri"/>
                <a:sym typeface="Calibri"/>
                <a:hlinkClick r:id="rId4"/>
              </a:rPr>
              <a:t>patterns in the broader grantmaking field</a:t>
            </a:r>
            <a:r>
              <a:rPr lang="en-US" sz="1200" b="0" i="0" u="none" strike="noStrike" cap="none" dirty="0">
                <a:solidFill>
                  <a:schemeClr val="dk1"/>
                </a:solidFill>
                <a:effectLst/>
                <a:latin typeface="Calibri"/>
                <a:ea typeface="Calibri"/>
                <a:cs typeface="Calibri"/>
                <a:sym typeface="Calibri"/>
              </a:rPr>
              <a:t>. The grantmaking field had become increasingly flexible as part of being increasingly supportive. But the larger grantmaking field have said they did not plan to stay this flexible indefinitely.</a:t>
            </a:r>
          </a:p>
          <a:p>
            <a:r>
              <a:rPr lang="en-US" sz="1200" b="0" i="0" u="none" strike="noStrike" cap="none" dirty="0">
                <a:solidFill>
                  <a:schemeClr val="dk1"/>
                </a:solidFill>
                <a:effectLst/>
                <a:latin typeface="Calibri"/>
                <a:ea typeface="Calibri"/>
                <a:cs typeface="Calibri"/>
                <a:sym typeface="Calibri"/>
              </a:rPr>
              <a:t>A year later, we have conducted a follow-up survey to see if increased support, flexibility, and equity have continued. We are delighted to find that these changes in practice have continued, but we are deeply worried about some projections for the future.</a:t>
            </a:r>
          </a:p>
          <a:p>
            <a:r>
              <a:rPr lang="en-US" sz="1200" b="0" i="0" u="none" strike="noStrike" cap="none" dirty="0">
                <a:solidFill>
                  <a:schemeClr val="dk1"/>
                </a:solidFill>
                <a:effectLst/>
                <a:latin typeface="Calibri"/>
                <a:ea typeface="Calibri"/>
                <a:cs typeface="Calibri"/>
                <a:sym typeface="Calibri"/>
              </a:rPr>
              <a:t>To put this data in the broader context, in 2020 – despite individual and foundations’ philanthropic giving hitting record highs – in the aggregate, </a:t>
            </a:r>
            <a:r>
              <a:rPr lang="en-US" sz="1200" b="1" i="0" u="none" strike="noStrike" cap="none" dirty="0">
                <a:solidFill>
                  <a:schemeClr val="dk1"/>
                </a:solidFill>
                <a:effectLst/>
                <a:latin typeface="Calibri"/>
                <a:ea typeface="Calibri"/>
                <a:cs typeface="Calibri"/>
                <a:sym typeface="Calibri"/>
                <a:hlinkClick r:id="rId5"/>
              </a:rPr>
              <a:t>individual and philanthropic giving to arts, culture and humanities declined</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a:solidFill>
                  <a:schemeClr val="dk1"/>
                </a:solidFill>
                <a:effectLst/>
                <a:latin typeface="Calibri"/>
                <a:ea typeface="Calibri"/>
                <a:cs typeface="Calibri"/>
                <a:sym typeface="Calibri"/>
              </a:rPr>
              <a:t>In contrast, GIA’s members have increased their giving.</a:t>
            </a:r>
          </a:p>
          <a:p>
            <a:pPr marL="0" marR="0" lvl="0" indent="0" algn="l" rtl="0">
              <a:spcBef>
                <a:spcPts val="0"/>
              </a:spcBef>
              <a:spcAft>
                <a:spcPts val="0"/>
              </a:spcAft>
              <a:buClr>
                <a:schemeClr val="dk1"/>
              </a:buClr>
              <a:buSzPts val="425"/>
              <a:buFont typeface="Calibri"/>
              <a:buNone/>
            </a:pPr>
            <a:endParaRPr sz="1400" dirty="0">
              <a:solidFill>
                <a:srgbClr val="333333"/>
              </a:solidFill>
              <a:latin typeface="Arial"/>
              <a:ea typeface="Arial"/>
              <a:cs typeface="Arial"/>
              <a:sym typeface="Arial"/>
            </a:endParaRPr>
          </a:p>
        </p:txBody>
      </p:sp>
      <p:sp>
        <p:nvSpPr>
          <p:cNvPr id="1167" name="Google Shape;1167;g5c0eaafc3c_6_45: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4882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g5c0eaafc3c_6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2" name="Google Shape;1132;g5c0eaafc3c_6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25"/>
              <a:buFont typeface="Calibri"/>
              <a:buNone/>
            </a:pPr>
            <a:r>
              <a:rPr lang="en-US" dirty="0">
                <a:highlight>
                  <a:srgbClr val="FFFFFF"/>
                </a:highlight>
                <a:latin typeface="Times New Roman"/>
                <a:ea typeface="Times New Roman"/>
                <a:cs typeface="Times New Roman"/>
                <a:sym typeface="Times New Roman"/>
              </a:rPr>
              <a:t>Throughout the 20th century, large US institutional foundations such as the multiple Carnegie foundations, the Ford Foundation, and The Rockefeller Foundation played an outsize role in philanthropy. By virtue of their large share of the philanthropic marketplace, these institutions were able to shape the thinking of policymakers, attract social innovators, and exert influence to bring together the private sector, government, and civil society. As a result, they played a vital role in underwriting social change: They helped to eradicate polio in the United States and then across most of the world; they provided 96% of Americans with easy access to free libraries; they helped to reduce smoking in the United States by more than 60 percent; and they promoted a “green revolution” that dramatically increased agricultural production.</a:t>
            </a:r>
            <a:r>
              <a:rPr lang="en-US" sz="1100" baseline="30000" dirty="0">
                <a:highlight>
                  <a:srgbClr val="FFFFFF"/>
                </a:highlight>
                <a:latin typeface="Times New Roman"/>
                <a:ea typeface="Times New Roman"/>
                <a:cs typeface="Times New Roman"/>
                <a:sym typeface="Times New Roman"/>
              </a:rPr>
              <a:t>1</a:t>
            </a:r>
            <a:endParaRPr sz="1400" dirty="0">
              <a:solidFill>
                <a:srgbClr val="333333"/>
              </a:solidFill>
              <a:latin typeface="Arial"/>
              <a:ea typeface="Arial"/>
              <a:cs typeface="Arial"/>
              <a:sym typeface="Arial"/>
            </a:endParaRPr>
          </a:p>
        </p:txBody>
      </p:sp>
      <p:sp>
        <p:nvSpPr>
          <p:cNvPr id="1133" name="Google Shape;1133;g5c0eaafc3c_6_25: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5c0eaafc3c_6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9" name="Google Shape;1139;g5c0eaafc3c_6_1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25"/>
              <a:buFont typeface="Calibri"/>
              <a:buNone/>
            </a:pPr>
            <a:r>
              <a:rPr lang="en-US" sz="1600" b="1" dirty="0">
                <a:highlight>
                  <a:srgbClr val="FFFFFF"/>
                </a:highlight>
                <a:latin typeface="Georgia"/>
                <a:ea typeface="Georgia"/>
                <a:cs typeface="Georgia"/>
                <a:sym typeface="Georgia"/>
              </a:rPr>
              <a:t>Finding #1: Arts foundations and nonprofit leaders are increasingly aware of diversity, equity and inclusion issues in the nonprofit cultural sector.</a:t>
            </a:r>
            <a:endParaRPr sz="1600" b="1" dirty="0">
              <a:highlight>
                <a:srgbClr val="FFFFFF"/>
              </a:highlight>
              <a:latin typeface="Georgia"/>
              <a:ea typeface="Georgia"/>
              <a:cs typeface="Georgia"/>
              <a:sym typeface="Georgia"/>
            </a:endParaRPr>
          </a:p>
          <a:p>
            <a:pPr marL="0" marR="0" lvl="0" indent="0" algn="l" rtl="0">
              <a:spcBef>
                <a:spcPts val="0"/>
              </a:spcBef>
              <a:spcAft>
                <a:spcPts val="0"/>
              </a:spcAft>
              <a:buClr>
                <a:schemeClr val="dk1"/>
              </a:buClr>
              <a:buSzPts val="425"/>
              <a:buFont typeface="Calibri"/>
              <a:buNone/>
            </a:pPr>
            <a:endParaRPr sz="1600" b="1" dirty="0">
              <a:highlight>
                <a:srgbClr val="FFFFFF"/>
              </a:highlight>
              <a:latin typeface="Georgia"/>
              <a:ea typeface="Georgia"/>
              <a:cs typeface="Georgia"/>
              <a:sym typeface="Georgia"/>
            </a:endParaRPr>
          </a:p>
          <a:p>
            <a:pPr marL="0" marR="0" lvl="0" indent="0" algn="l" rtl="0">
              <a:spcBef>
                <a:spcPts val="0"/>
              </a:spcBef>
              <a:spcAft>
                <a:spcPts val="0"/>
              </a:spcAft>
              <a:buClr>
                <a:schemeClr val="dk1"/>
              </a:buClr>
              <a:buSzPts val="425"/>
              <a:buFont typeface="Calibri"/>
              <a:buNone/>
            </a:pPr>
            <a:r>
              <a:rPr lang="en-US" sz="1600" b="1" dirty="0">
                <a:highlight>
                  <a:srgbClr val="FFFFFF"/>
                </a:highlight>
                <a:latin typeface="Georgia"/>
                <a:ea typeface="Georgia"/>
                <a:cs typeface="Georgia"/>
                <a:sym typeface="Georgia"/>
              </a:rPr>
              <a:t>Finding #2: But despite these efforts, funding is getting less equitable.</a:t>
            </a:r>
            <a:endParaRPr sz="1600" b="1" dirty="0">
              <a:highlight>
                <a:srgbClr val="FFFFFF"/>
              </a:highlight>
              <a:latin typeface="Georgia"/>
              <a:ea typeface="Georgia"/>
              <a:cs typeface="Georgia"/>
              <a:sym typeface="Georgia"/>
            </a:endParaRPr>
          </a:p>
        </p:txBody>
      </p:sp>
      <p:sp>
        <p:nvSpPr>
          <p:cNvPr id="1140" name="Google Shape;1140;g5c0eaafc3c_6_15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5c0eaafc3c_6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9" name="Google Shape;1139;g5c0eaafc3c_6_1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25"/>
              <a:buFont typeface="Calibri"/>
              <a:buNone/>
            </a:pPr>
            <a:r>
              <a:rPr lang="en-US" sz="1600" b="1" dirty="0">
                <a:highlight>
                  <a:srgbClr val="FFFFFF"/>
                </a:highlight>
                <a:latin typeface="Georgia"/>
                <a:ea typeface="Georgia"/>
                <a:cs typeface="Georgia"/>
                <a:sym typeface="Georgia"/>
              </a:rPr>
              <a:t>Finding #1: Arts foundations and nonprofit leaders are increasingly aware of diversity, equity and inclusion issues in the nonprofit cultural sector.</a:t>
            </a:r>
            <a:endParaRPr sz="1600" b="1" dirty="0">
              <a:highlight>
                <a:srgbClr val="FFFFFF"/>
              </a:highlight>
              <a:latin typeface="Georgia"/>
              <a:ea typeface="Georgia"/>
              <a:cs typeface="Georgia"/>
              <a:sym typeface="Georgia"/>
            </a:endParaRPr>
          </a:p>
          <a:p>
            <a:pPr marL="0" marR="0" lvl="0" indent="0" algn="l" rtl="0">
              <a:spcBef>
                <a:spcPts val="0"/>
              </a:spcBef>
              <a:spcAft>
                <a:spcPts val="0"/>
              </a:spcAft>
              <a:buClr>
                <a:schemeClr val="dk1"/>
              </a:buClr>
              <a:buSzPts val="425"/>
              <a:buFont typeface="Calibri"/>
              <a:buNone/>
            </a:pPr>
            <a:endParaRPr sz="1600" b="1" dirty="0">
              <a:highlight>
                <a:srgbClr val="FFFFFF"/>
              </a:highlight>
              <a:latin typeface="Georgia"/>
              <a:ea typeface="Georgia"/>
              <a:cs typeface="Georgia"/>
              <a:sym typeface="Georgia"/>
            </a:endParaRPr>
          </a:p>
          <a:p>
            <a:pPr marL="0" marR="0" lvl="0" indent="0" algn="l" rtl="0">
              <a:spcBef>
                <a:spcPts val="0"/>
              </a:spcBef>
              <a:spcAft>
                <a:spcPts val="0"/>
              </a:spcAft>
              <a:buClr>
                <a:schemeClr val="dk1"/>
              </a:buClr>
              <a:buSzPts val="425"/>
              <a:buFont typeface="Calibri"/>
              <a:buNone/>
            </a:pPr>
            <a:r>
              <a:rPr lang="en-US" sz="1600" b="1" dirty="0">
                <a:highlight>
                  <a:srgbClr val="FFFFFF"/>
                </a:highlight>
                <a:latin typeface="Georgia"/>
                <a:ea typeface="Georgia"/>
                <a:cs typeface="Georgia"/>
                <a:sym typeface="Georgia"/>
              </a:rPr>
              <a:t>Finding #2: But despite these efforts, funding is getting less equitable.</a:t>
            </a:r>
            <a:endParaRPr sz="1600" b="1" dirty="0">
              <a:highlight>
                <a:srgbClr val="FFFFFF"/>
              </a:highlight>
              <a:latin typeface="Georgia"/>
              <a:ea typeface="Georgia"/>
              <a:cs typeface="Georgia"/>
              <a:sym typeface="Georgia"/>
            </a:endParaRPr>
          </a:p>
        </p:txBody>
      </p:sp>
      <p:sp>
        <p:nvSpPr>
          <p:cNvPr id="1140" name="Google Shape;1140;g5c0eaafc3c_6_15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548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5c0eaafc3c_6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8" name="Google Shape;1148;g5c0eaafc3c_6_1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25"/>
              <a:buFont typeface="Calibri"/>
              <a:buNone/>
            </a:pPr>
            <a:r>
              <a:rPr lang="en-US" sz="1600" b="1">
                <a:highlight>
                  <a:srgbClr val="FFFFFF"/>
                </a:highlight>
                <a:latin typeface="Georgia"/>
                <a:ea typeface="Georgia"/>
                <a:cs typeface="Georgia"/>
                <a:sym typeface="Georgia"/>
              </a:rPr>
              <a:t>Finding #1: Arts foundations and nonprofit leaders are increasingly aware of diversity, equity and inclusion issues in the nonprofit cultural sector.</a:t>
            </a:r>
            <a:endParaRPr sz="1600" b="1">
              <a:highlight>
                <a:srgbClr val="FFFFFF"/>
              </a:highlight>
              <a:latin typeface="Georgia"/>
              <a:ea typeface="Georgia"/>
              <a:cs typeface="Georgia"/>
              <a:sym typeface="Georgia"/>
            </a:endParaRPr>
          </a:p>
          <a:p>
            <a:pPr marL="0" marR="0" lvl="0" indent="0" algn="l" rtl="0">
              <a:spcBef>
                <a:spcPts val="0"/>
              </a:spcBef>
              <a:spcAft>
                <a:spcPts val="0"/>
              </a:spcAft>
              <a:buClr>
                <a:schemeClr val="dk1"/>
              </a:buClr>
              <a:buSzPts val="425"/>
              <a:buFont typeface="Calibri"/>
              <a:buNone/>
            </a:pPr>
            <a:endParaRPr sz="1600" b="1">
              <a:highlight>
                <a:srgbClr val="FFFFFF"/>
              </a:highlight>
              <a:latin typeface="Georgia"/>
              <a:ea typeface="Georgia"/>
              <a:cs typeface="Georgia"/>
              <a:sym typeface="Georgia"/>
            </a:endParaRPr>
          </a:p>
          <a:p>
            <a:pPr marL="0" marR="0" lvl="0" indent="0" algn="l" rtl="0">
              <a:spcBef>
                <a:spcPts val="0"/>
              </a:spcBef>
              <a:spcAft>
                <a:spcPts val="0"/>
              </a:spcAft>
              <a:buClr>
                <a:schemeClr val="dk1"/>
              </a:buClr>
              <a:buSzPts val="425"/>
              <a:buFont typeface="Calibri"/>
              <a:buNone/>
            </a:pPr>
            <a:r>
              <a:rPr lang="en-US" sz="1600" b="1">
                <a:highlight>
                  <a:srgbClr val="FFFFFF"/>
                </a:highlight>
                <a:latin typeface="Georgia"/>
                <a:ea typeface="Georgia"/>
                <a:cs typeface="Georgia"/>
                <a:sym typeface="Georgia"/>
              </a:rPr>
              <a:t>Finding #2: But despite these efforts, funding is getting less equitable.</a:t>
            </a:r>
            <a:endParaRPr sz="1600" b="1">
              <a:highlight>
                <a:srgbClr val="FFFFFF"/>
              </a:highlight>
              <a:latin typeface="Georgia"/>
              <a:ea typeface="Georgia"/>
              <a:cs typeface="Georgia"/>
              <a:sym typeface="Georgia"/>
            </a:endParaRPr>
          </a:p>
        </p:txBody>
      </p:sp>
      <p:sp>
        <p:nvSpPr>
          <p:cNvPr id="1149" name="Google Shape;1149;g5c0eaafc3c_6_16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5c0eaafc3c_6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9" name="Google Shape;1139;g5c0eaafc3c_6_1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25"/>
              <a:buFont typeface="Calibri"/>
              <a:buNone/>
            </a:pPr>
            <a:r>
              <a:rPr lang="en-US" sz="1600" b="1" dirty="0">
                <a:highlight>
                  <a:srgbClr val="FFFFFF"/>
                </a:highlight>
                <a:latin typeface="Georgia"/>
                <a:ea typeface="Georgia"/>
                <a:cs typeface="Georgia"/>
                <a:sym typeface="Georgia"/>
              </a:rPr>
              <a:t>Finding #3: The inequities are systemic, and local funding patterns mirror national ones.</a:t>
            </a:r>
          </a:p>
          <a:p>
            <a:pPr marL="0" marR="0" lvl="0" indent="0" algn="l" rtl="0">
              <a:spcBef>
                <a:spcPts val="0"/>
              </a:spcBef>
              <a:spcAft>
                <a:spcPts val="0"/>
              </a:spcAft>
              <a:buClr>
                <a:schemeClr val="dk1"/>
              </a:buClr>
              <a:buSzPts val="425"/>
              <a:buFont typeface="Calibri"/>
              <a:buNone/>
            </a:pPr>
            <a:r>
              <a:rPr lang="en-US" sz="1600" b="1" dirty="0">
                <a:highlight>
                  <a:srgbClr val="FFFFFF"/>
                </a:highlight>
                <a:latin typeface="Georgia"/>
                <a:ea typeface="Georgia"/>
                <a:cs typeface="Georgia"/>
                <a:sym typeface="Georgia"/>
              </a:rPr>
              <a:t>Finding #4: San Francisco shows that sustained and systemic efforts can make a difference.</a:t>
            </a:r>
          </a:p>
          <a:p>
            <a:pPr marL="0" marR="0" lvl="0" indent="0" algn="l" rtl="0">
              <a:spcBef>
                <a:spcPts val="0"/>
              </a:spcBef>
              <a:spcAft>
                <a:spcPts val="0"/>
              </a:spcAft>
              <a:buClr>
                <a:schemeClr val="dk1"/>
              </a:buClr>
              <a:buSzPts val="425"/>
              <a:buFont typeface="Calibri"/>
              <a:buNone/>
            </a:pPr>
            <a:endParaRPr lang="en-US" sz="1600" b="1" dirty="0">
              <a:highlight>
                <a:srgbClr val="FFFFFF"/>
              </a:highlight>
              <a:latin typeface="Georgia"/>
              <a:ea typeface="Georgia"/>
              <a:cs typeface="Georgia"/>
              <a:sym typeface="Georgia"/>
            </a:endParaRPr>
          </a:p>
          <a:p>
            <a:pPr marL="0" marR="0" lvl="0" indent="0" algn="l" rtl="0">
              <a:spcBef>
                <a:spcPts val="0"/>
              </a:spcBef>
              <a:spcAft>
                <a:spcPts val="0"/>
              </a:spcAft>
              <a:buClr>
                <a:schemeClr val="dk1"/>
              </a:buClr>
              <a:buSzPts val="425"/>
              <a:buFont typeface="Calibri"/>
              <a:buNone/>
            </a:pPr>
            <a:r>
              <a:rPr lang="en-US" sz="1600" dirty="0">
                <a:highlight>
                  <a:srgbClr val="FFFFFF"/>
                </a:highlight>
                <a:latin typeface="Georgia"/>
                <a:ea typeface="Georgia"/>
                <a:cs typeface="Georgia"/>
                <a:sym typeface="Georgia"/>
              </a:rPr>
              <a:t>In San Francisco, approximately 32% of cultural groups have primary missions to serve communities of color, low-income communities, LGBTQ populations and disabled communities, and approximately 32% of arts foundation funding is allocated to such groups. (</a:t>
            </a:r>
            <a:r>
              <a:rPr lang="en-US" sz="1600" dirty="0" err="1">
                <a:highlight>
                  <a:srgbClr val="FFFFFF"/>
                </a:highlight>
                <a:latin typeface="Georgia"/>
                <a:ea typeface="Georgia"/>
                <a:cs typeface="Georgia"/>
                <a:sym typeface="Georgia"/>
              </a:rPr>
              <a:t>DataArts</a:t>
            </a:r>
            <a:r>
              <a:rPr lang="en-US" sz="1600" dirty="0">
                <a:highlight>
                  <a:srgbClr val="FFFFFF"/>
                </a:highlight>
                <a:latin typeface="Georgia"/>
                <a:ea typeface="Georgia"/>
                <a:cs typeface="Georgia"/>
                <a:sym typeface="Georgia"/>
              </a:rPr>
              <a:t>)</a:t>
            </a:r>
            <a:endParaRPr lang="en-US" sz="1600" b="1" dirty="0">
              <a:highlight>
                <a:srgbClr val="FFFFFF"/>
              </a:highlight>
              <a:latin typeface="Georgia"/>
              <a:ea typeface="Georgia"/>
              <a:cs typeface="Georgia"/>
              <a:sym typeface="Georgia"/>
            </a:endParaRPr>
          </a:p>
          <a:p>
            <a:pPr marL="0" marR="0" lvl="0" indent="0" algn="l" rtl="0">
              <a:spcBef>
                <a:spcPts val="0"/>
              </a:spcBef>
              <a:spcAft>
                <a:spcPts val="0"/>
              </a:spcAft>
              <a:buClr>
                <a:schemeClr val="dk1"/>
              </a:buClr>
              <a:buSzPts val="425"/>
              <a:buFont typeface="Calibri"/>
              <a:buNone/>
            </a:pPr>
            <a:endParaRPr sz="1600" b="1" dirty="0">
              <a:highlight>
                <a:srgbClr val="FFFFFF"/>
              </a:highlight>
              <a:latin typeface="Georgia"/>
              <a:ea typeface="Georgia"/>
              <a:cs typeface="Georgia"/>
              <a:sym typeface="Georgia"/>
            </a:endParaRPr>
          </a:p>
        </p:txBody>
      </p:sp>
      <p:sp>
        <p:nvSpPr>
          <p:cNvPr id="1140" name="Google Shape;1140;g5c0eaafc3c_6_15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087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5c0eaafc3c_6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7" name="Google Shape;1157;g5c0eaafc3c_6_1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25"/>
              <a:buFont typeface="Calibri"/>
              <a:buNone/>
            </a:pPr>
            <a:r>
              <a:rPr lang="en-US" sz="1600" b="1" dirty="0">
                <a:highlight>
                  <a:srgbClr val="FFFFFF"/>
                </a:highlight>
                <a:latin typeface="Georgia"/>
                <a:ea typeface="Georgia"/>
                <a:cs typeface="Georgia"/>
                <a:sym typeface="Georgia"/>
              </a:rPr>
              <a:t>Finding #3: The inequities are systemic, and local funding patterns mirror national ones.</a:t>
            </a:r>
            <a:endParaRPr sz="1600" b="1" dirty="0">
              <a:highlight>
                <a:srgbClr val="FFFFFF"/>
              </a:highlight>
              <a:latin typeface="Georgia"/>
              <a:ea typeface="Georgia"/>
              <a:cs typeface="Georgia"/>
              <a:sym typeface="Georgia"/>
            </a:endParaRPr>
          </a:p>
          <a:p>
            <a:pPr marL="0" marR="0" lvl="0" indent="0" algn="l" rtl="0">
              <a:spcBef>
                <a:spcPts val="0"/>
              </a:spcBef>
              <a:spcAft>
                <a:spcPts val="0"/>
              </a:spcAft>
              <a:buClr>
                <a:schemeClr val="dk1"/>
              </a:buClr>
              <a:buSzPts val="425"/>
              <a:buFont typeface="Calibri"/>
              <a:buNone/>
            </a:pPr>
            <a:r>
              <a:rPr lang="en-US" sz="1600" b="1" dirty="0">
                <a:highlight>
                  <a:srgbClr val="FFFFFF"/>
                </a:highlight>
                <a:latin typeface="Georgia"/>
                <a:ea typeface="Georgia"/>
                <a:cs typeface="Georgia"/>
                <a:sym typeface="Georgia"/>
              </a:rPr>
              <a:t>Finding #4: San Francisco shows that sustained and systemic efforts can make a difference.</a:t>
            </a:r>
            <a:endParaRPr sz="1600" b="1" dirty="0">
              <a:highlight>
                <a:srgbClr val="FFFFFF"/>
              </a:highlight>
              <a:latin typeface="Georgia"/>
              <a:ea typeface="Georgia"/>
              <a:cs typeface="Georgia"/>
              <a:sym typeface="Georgia"/>
            </a:endParaRPr>
          </a:p>
          <a:p>
            <a:pPr marL="0" marR="0" lvl="0" indent="0" algn="l" rtl="0">
              <a:spcBef>
                <a:spcPts val="0"/>
              </a:spcBef>
              <a:spcAft>
                <a:spcPts val="0"/>
              </a:spcAft>
              <a:buClr>
                <a:schemeClr val="dk1"/>
              </a:buClr>
              <a:buSzPts val="425"/>
              <a:buFont typeface="Calibri"/>
              <a:buNone/>
            </a:pPr>
            <a:endParaRPr sz="1600" b="1" dirty="0">
              <a:highlight>
                <a:srgbClr val="FFFFFF"/>
              </a:highlight>
              <a:latin typeface="Georgia"/>
              <a:ea typeface="Georgia"/>
              <a:cs typeface="Georgia"/>
              <a:sym typeface="Georgia"/>
            </a:endParaRPr>
          </a:p>
          <a:p>
            <a:pPr marL="0" marR="0" lvl="0" indent="0" algn="l" rtl="0">
              <a:spcBef>
                <a:spcPts val="0"/>
              </a:spcBef>
              <a:spcAft>
                <a:spcPts val="0"/>
              </a:spcAft>
              <a:buClr>
                <a:schemeClr val="dk1"/>
              </a:buClr>
              <a:buSzPts val="425"/>
              <a:buFont typeface="Calibri"/>
              <a:buNone/>
            </a:pPr>
            <a:r>
              <a:rPr lang="en-US" sz="1600" dirty="0">
                <a:highlight>
                  <a:srgbClr val="FFFFFF"/>
                </a:highlight>
                <a:latin typeface="Georgia"/>
                <a:ea typeface="Georgia"/>
                <a:cs typeface="Georgia"/>
                <a:sym typeface="Georgia"/>
              </a:rPr>
              <a:t>In San Francisco, approximately 32 percent of cultural groups have primary missions to serve communities of color, low-income communities, LGBTQ populations and disabled communities, and approximately 32 percent of arts foundation funding is allocated to such groups. (</a:t>
            </a:r>
            <a:r>
              <a:rPr lang="en-US" sz="1600" dirty="0" err="1">
                <a:highlight>
                  <a:srgbClr val="FFFFFF"/>
                </a:highlight>
                <a:latin typeface="Georgia"/>
                <a:ea typeface="Georgia"/>
                <a:cs typeface="Georgia"/>
                <a:sym typeface="Georgia"/>
              </a:rPr>
              <a:t>DataArts</a:t>
            </a:r>
            <a:r>
              <a:rPr lang="en-US" sz="1600" dirty="0">
                <a:highlight>
                  <a:srgbClr val="FFFFFF"/>
                </a:highlight>
                <a:latin typeface="Georgia"/>
                <a:ea typeface="Georgia"/>
                <a:cs typeface="Georgia"/>
                <a:sym typeface="Georgia"/>
              </a:rPr>
              <a:t>)</a:t>
            </a:r>
            <a:endParaRPr sz="1600" b="1" dirty="0">
              <a:highlight>
                <a:srgbClr val="FFFFFF"/>
              </a:highlight>
              <a:latin typeface="Georgia"/>
              <a:ea typeface="Georgia"/>
              <a:cs typeface="Georgia"/>
              <a:sym typeface="Georgia"/>
            </a:endParaRPr>
          </a:p>
        </p:txBody>
      </p:sp>
      <p:sp>
        <p:nvSpPr>
          <p:cNvPr id="1158" name="Google Shape;1158;g5c0eaafc3c_6_18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5c0eaafc3c_6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6" name="Google Shape;1166;g5c0eaafc3c_6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25"/>
              <a:buFont typeface="Calibri"/>
              <a:buNone/>
            </a:pPr>
            <a:r>
              <a:rPr lang="en-US" sz="1400">
                <a:solidFill>
                  <a:srgbClr val="333333"/>
                </a:solidFill>
                <a:latin typeface="Arial"/>
                <a:ea typeface="Arial"/>
                <a:cs typeface="Arial"/>
                <a:sym typeface="Arial"/>
              </a:rPr>
              <a:t>In 2008, GIA began our own racial equity, racial justice journey both internally and for the field, with board and staff leadership. </a:t>
            </a:r>
            <a:endParaRPr sz="1400">
              <a:solidFill>
                <a:srgbClr val="333333"/>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As talk of “DEI” increases, funding to communities of color decreases:</a:t>
            </a:r>
            <a:endParaRPr sz="140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sz="1400">
                <a:latin typeface="Arial"/>
                <a:ea typeface="Arial"/>
                <a:cs typeface="Arial"/>
                <a:sym typeface="Arial"/>
              </a:rPr>
              <a:t>Arts foundations and nonprofit leaders are increasingly aware of diversity, equity and inclusion issues in the nonprofit sector.</a:t>
            </a:r>
            <a:endParaRPr sz="1400">
              <a:latin typeface="Arial"/>
              <a:ea typeface="Arial"/>
              <a:cs typeface="Arial"/>
              <a:sym typeface="Arial"/>
            </a:endParaRPr>
          </a:p>
          <a:p>
            <a:pPr marL="457200" lvl="0" indent="-317500" algn="l" rtl="0">
              <a:lnSpc>
                <a:spcPct val="115000"/>
              </a:lnSpc>
              <a:spcBef>
                <a:spcPts val="0"/>
              </a:spcBef>
              <a:spcAft>
                <a:spcPts val="0"/>
              </a:spcAft>
              <a:buSzPts val="1400"/>
              <a:buChar char="●"/>
            </a:pPr>
            <a:r>
              <a:rPr lang="en-US" sz="1400">
                <a:latin typeface="Arial"/>
                <a:ea typeface="Arial"/>
                <a:cs typeface="Arial"/>
                <a:sym typeface="Arial"/>
              </a:rPr>
              <a:t>Despite this, 2% of all cultural institutions receive nearly 60% of foundation giving in the arts, up 5% from a decade ago.</a:t>
            </a:r>
            <a:endParaRPr sz="140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sz="1400">
                <a:latin typeface="Arial"/>
                <a:ea typeface="Arial"/>
                <a:cs typeface="Arial"/>
                <a:sym typeface="Arial"/>
              </a:rPr>
              <a:t>In a country where 33% of residents are people of color, just 4% of cultural philanthropy goes to organizations of color.</a:t>
            </a:r>
            <a:endParaRPr sz="1400">
              <a:latin typeface="Arial"/>
              <a:ea typeface="Arial"/>
              <a:cs typeface="Arial"/>
              <a:sym typeface="Arial"/>
            </a:endParaRPr>
          </a:p>
          <a:p>
            <a:pPr marL="0" marR="0" lvl="0" indent="0" algn="l" rtl="0">
              <a:spcBef>
                <a:spcPts val="0"/>
              </a:spcBef>
              <a:spcAft>
                <a:spcPts val="0"/>
              </a:spcAft>
              <a:buClr>
                <a:schemeClr val="dk1"/>
              </a:buClr>
              <a:buSzPts val="425"/>
              <a:buFont typeface="Calibri"/>
              <a:buNone/>
            </a:pPr>
            <a:endParaRPr sz="1400">
              <a:solidFill>
                <a:srgbClr val="333333"/>
              </a:solidFill>
              <a:latin typeface="Arial"/>
              <a:ea typeface="Arial"/>
              <a:cs typeface="Arial"/>
              <a:sym typeface="Arial"/>
            </a:endParaRPr>
          </a:p>
        </p:txBody>
      </p:sp>
      <p:sp>
        <p:nvSpPr>
          <p:cNvPr id="1167" name="Google Shape;1167;g5c0eaafc3c_6_45: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5c0eaafc3c_6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6" name="Google Shape;1166;g5c0eaafc3c_6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In late 2020, GIA shared </a:t>
            </a:r>
            <a:r>
              <a:rPr lang="en-US" sz="1200" b="1" i="0" u="none" strike="noStrike" cap="none" dirty="0">
                <a:solidFill>
                  <a:schemeClr val="dk1"/>
                </a:solidFill>
                <a:effectLst/>
                <a:latin typeface="Calibri"/>
                <a:ea typeface="Calibri"/>
                <a:cs typeface="Calibri"/>
                <a:sym typeface="Calibri"/>
                <a:hlinkClick r:id="rId3"/>
              </a:rPr>
              <a:t>findings from a survey of our members</a:t>
            </a:r>
            <a:r>
              <a:rPr lang="en-US" sz="1200" b="0" i="0" u="none" strike="noStrike" cap="none" dirty="0">
                <a:solidFill>
                  <a:schemeClr val="dk1"/>
                </a:solidFill>
                <a:effectLst/>
                <a:latin typeface="Calibri"/>
                <a:ea typeface="Calibri"/>
                <a:cs typeface="Calibri"/>
                <a:sym typeface="Calibri"/>
              </a:rPr>
              <a:t> that revealed that arts grantmakers were increasing their giving, their flexibility, and support for BIPOC artists and organizations in response to the pandemic and movement for Black lives.</a:t>
            </a:r>
          </a:p>
          <a:p>
            <a:r>
              <a:rPr lang="en-US" sz="1200" b="0" i="0" u="none" strike="noStrike" cap="none" dirty="0">
                <a:solidFill>
                  <a:schemeClr val="dk1"/>
                </a:solidFill>
                <a:effectLst/>
                <a:latin typeface="Calibri"/>
                <a:ea typeface="Calibri"/>
                <a:cs typeface="Calibri"/>
                <a:sym typeface="Calibri"/>
              </a:rPr>
              <a:t>The patterns revealed in 2020’s survey of arts and culture grantmaking were similar to </a:t>
            </a:r>
            <a:r>
              <a:rPr lang="en-US" sz="1200" b="1" i="0" u="none" strike="noStrike" cap="none" dirty="0">
                <a:solidFill>
                  <a:schemeClr val="dk1"/>
                </a:solidFill>
                <a:effectLst/>
                <a:latin typeface="Calibri"/>
                <a:ea typeface="Calibri"/>
                <a:cs typeface="Calibri"/>
                <a:sym typeface="Calibri"/>
                <a:hlinkClick r:id="rId4"/>
              </a:rPr>
              <a:t>patterns in the broader grantmaking field</a:t>
            </a:r>
            <a:r>
              <a:rPr lang="en-US" sz="1200" b="0" i="0" u="none" strike="noStrike" cap="none" dirty="0">
                <a:solidFill>
                  <a:schemeClr val="dk1"/>
                </a:solidFill>
                <a:effectLst/>
                <a:latin typeface="Calibri"/>
                <a:ea typeface="Calibri"/>
                <a:cs typeface="Calibri"/>
                <a:sym typeface="Calibri"/>
              </a:rPr>
              <a:t>. The grantmaking field had become increasingly flexible as part of being increasingly supportive. But the larger grantmaking field have said they did not plan to stay this flexible indefinitely.</a:t>
            </a:r>
          </a:p>
          <a:p>
            <a:r>
              <a:rPr lang="en-US" sz="1200" b="0" i="0" u="none" strike="noStrike" cap="none" dirty="0">
                <a:solidFill>
                  <a:schemeClr val="dk1"/>
                </a:solidFill>
                <a:effectLst/>
                <a:latin typeface="Calibri"/>
                <a:ea typeface="Calibri"/>
                <a:cs typeface="Calibri"/>
                <a:sym typeface="Calibri"/>
              </a:rPr>
              <a:t>A year later, we have conducted a follow-up survey to see if increased support, flexibility, and equity have continued. We are delighted to find that these changes in practice have continued, but we are deeply worried about some projections for the future.</a:t>
            </a:r>
          </a:p>
          <a:p>
            <a:r>
              <a:rPr lang="en-US" sz="1200" b="1" i="0" u="none" strike="noStrike" cap="none" dirty="0">
                <a:solidFill>
                  <a:schemeClr val="dk1"/>
                </a:solidFill>
                <a:effectLst/>
                <a:latin typeface="Calibri"/>
                <a:ea typeface="Calibri"/>
                <a:cs typeface="Calibri"/>
                <a:sym typeface="Calibri"/>
              </a:rPr>
              <a:t>To put this data in the broader context, in 2020 – despite individual and foundations’ philanthropic giving hitting record highs – in the aggregate, </a:t>
            </a:r>
            <a:r>
              <a:rPr lang="en-US" sz="1200" b="1" i="0" u="none" strike="noStrike" cap="none" dirty="0">
                <a:solidFill>
                  <a:schemeClr val="dk1"/>
                </a:solidFill>
                <a:effectLst/>
                <a:latin typeface="Calibri"/>
                <a:ea typeface="Calibri"/>
                <a:cs typeface="Calibri"/>
                <a:sym typeface="Calibri"/>
                <a:hlinkClick r:id="rId5"/>
              </a:rPr>
              <a:t>individual and philanthropic giving to arts, culture and humanities declined</a:t>
            </a:r>
            <a:r>
              <a:rPr lang="en-US" sz="1200" b="1" i="0" u="none" strike="noStrike" cap="none" dirty="0">
                <a:solidFill>
                  <a:schemeClr val="dk1"/>
                </a:solidFill>
                <a:effectLst/>
                <a:latin typeface="Calibri"/>
                <a:ea typeface="Calibri"/>
                <a:cs typeface="Calibri"/>
                <a:sym typeface="Calibri"/>
              </a:rPr>
              <a:t>. In contrast, GIA’s members have increased their giving.</a:t>
            </a: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 2020, nearly half of GIA members surveyed said they would increase their giving in the near future</a:t>
            </a: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 2021, half of GIA members surveyed said they had increased their giving and said they would increase their giving in the near future</a:t>
            </a: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 2020, 13% said they would give 30% more or higher in the near future</a:t>
            </a: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 2021, 37% said they had increased their giving by 30% or more</a:t>
            </a: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 2021, 10% said they would increase their giving by 30% or more in the near future</a:t>
            </a:r>
          </a:p>
          <a:p>
            <a:pPr marL="0" marR="0" lvl="0" indent="0" algn="l" rtl="0">
              <a:spcBef>
                <a:spcPts val="0"/>
              </a:spcBef>
              <a:spcAft>
                <a:spcPts val="0"/>
              </a:spcAft>
              <a:buClr>
                <a:schemeClr val="dk1"/>
              </a:buClr>
              <a:buSzPts val="425"/>
              <a:buFont typeface="Calibri"/>
              <a:buNone/>
            </a:pPr>
            <a:endParaRPr sz="1400" dirty="0">
              <a:solidFill>
                <a:srgbClr val="333333"/>
              </a:solidFill>
              <a:latin typeface="Arial"/>
              <a:ea typeface="Arial"/>
              <a:cs typeface="Arial"/>
              <a:sym typeface="Arial"/>
            </a:endParaRPr>
          </a:p>
        </p:txBody>
      </p:sp>
      <p:sp>
        <p:nvSpPr>
          <p:cNvPr id="1167" name="Google Shape;1167;g5c0eaafc3c_6_45: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19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giarts.org/blog/eddie/arts-grantmakers-changes-practice-present-and-futur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www.giarts.org/blog/eddie/arts-grantmakers-changes-practice-present-and-future"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www.giarts.org/blog/eddie/arts-grantmakers-changes-practice-present-and-future"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iarts.org/blog/eddie/arts-grantmakers-changes-practice-present-and-futur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hyperlink" Target="https://www.giarts.org/blog/eddie/arts-grantmakers-changes-practice-2021-increased-giving-and-flexibil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pic>
        <p:nvPicPr>
          <p:cNvPr id="1113" name="Google Shape;1113;p181"/>
          <p:cNvPicPr preferRelativeResize="0"/>
          <p:nvPr/>
        </p:nvPicPr>
        <p:blipFill>
          <a:blip r:embed="rId3">
            <a:alphaModFix amt="85000"/>
          </a:blip>
          <a:stretch>
            <a:fillRect/>
          </a:stretch>
        </p:blipFill>
        <p:spPr>
          <a:xfrm>
            <a:off x="0" y="-863587"/>
            <a:ext cx="12192005" cy="8127984"/>
          </a:xfrm>
          <a:prstGeom prst="rect">
            <a:avLst/>
          </a:prstGeom>
          <a:noFill/>
          <a:ln>
            <a:noFill/>
          </a:ln>
        </p:spPr>
      </p:pic>
      <p:sp>
        <p:nvSpPr>
          <p:cNvPr id="1114" name="Google Shape;1114;p181"/>
          <p:cNvSpPr txBox="1"/>
          <p:nvPr/>
        </p:nvSpPr>
        <p:spPr>
          <a:xfrm>
            <a:off x="381077" y="98321"/>
            <a:ext cx="7474898" cy="4827639"/>
          </a:xfrm>
          <a:prstGeom prst="rect">
            <a:avLst/>
          </a:prstGeom>
          <a:noFill/>
          <a:ln>
            <a:noFill/>
          </a:ln>
        </p:spPr>
        <p:txBody>
          <a:bodyPr spcFirstLastPara="1" wrap="square" lIns="94275" tIns="47125" rIns="94275" bIns="47125" anchor="t" anchorCtr="0">
            <a:noAutofit/>
          </a:bodyPr>
          <a:lstStyle/>
          <a:p>
            <a:pPr>
              <a:buClr>
                <a:srgbClr val="FFFFFF"/>
              </a:buClr>
              <a:buSzPts val="1000"/>
            </a:pPr>
            <a:r>
              <a:rPr lang="en-US" sz="4000" b="1" dirty="0">
                <a:solidFill>
                  <a:schemeClr val="accent5">
                    <a:lumMod val="20000"/>
                    <a:lumOff val="80000"/>
                  </a:schemeClr>
                </a:solidFill>
                <a:latin typeface="Montserrat"/>
                <a:ea typeface="Montserrat"/>
                <a:cs typeface="Montserrat"/>
                <a:sym typeface="Montserrat"/>
              </a:rPr>
              <a:t>CRN Equity in Evaluation Session 03</a:t>
            </a:r>
            <a:br>
              <a:rPr lang="en-US" sz="2000" b="1" dirty="0">
                <a:solidFill>
                  <a:schemeClr val="accent5">
                    <a:lumMod val="20000"/>
                    <a:lumOff val="80000"/>
                  </a:schemeClr>
                </a:solidFill>
                <a:latin typeface="Montserrat"/>
                <a:ea typeface="Montserrat"/>
                <a:cs typeface="Montserrat"/>
                <a:sym typeface="Montserrat"/>
              </a:rPr>
            </a:br>
            <a:br>
              <a:rPr lang="en-US" sz="2000" b="1" dirty="0">
                <a:solidFill>
                  <a:schemeClr val="accent5">
                    <a:lumMod val="20000"/>
                    <a:lumOff val="80000"/>
                  </a:schemeClr>
                </a:solidFill>
                <a:latin typeface="Montserrat"/>
                <a:ea typeface="Montserrat"/>
                <a:cs typeface="Montserrat"/>
                <a:sym typeface="Montserrat"/>
              </a:rPr>
            </a:br>
            <a:r>
              <a:rPr lang="en-US" sz="2400" b="1" dirty="0">
                <a:solidFill>
                  <a:schemeClr val="accent5">
                    <a:lumMod val="20000"/>
                    <a:lumOff val="80000"/>
                  </a:schemeClr>
                </a:solidFill>
                <a:latin typeface="Montserrat"/>
                <a:sym typeface="Montserrat"/>
              </a:rPr>
              <a:t>Equity &amp; Evaluation Practice in</a:t>
            </a:r>
          </a:p>
          <a:p>
            <a:pPr>
              <a:buClr>
                <a:srgbClr val="FFFFFF"/>
              </a:buClr>
              <a:buSzPts val="1000"/>
            </a:pPr>
            <a:r>
              <a:rPr lang="en-US" sz="2400" b="1" dirty="0">
                <a:solidFill>
                  <a:schemeClr val="accent5">
                    <a:lumMod val="20000"/>
                    <a:lumOff val="80000"/>
                  </a:schemeClr>
                </a:solidFill>
                <a:latin typeface="Montserrat"/>
                <a:sym typeface="Montserrat"/>
              </a:rPr>
              <a:t>Cultural Organizations</a:t>
            </a:r>
            <a:endParaRPr sz="2400" b="1" dirty="0">
              <a:solidFill>
                <a:schemeClr val="accent5">
                  <a:lumMod val="20000"/>
                  <a:lumOff val="80000"/>
                </a:schemeClr>
              </a:solidFill>
              <a:latin typeface="Montserrat"/>
              <a:ea typeface="Montserrat"/>
              <a:cs typeface="Montserrat"/>
              <a:sym typeface="Montserrat"/>
            </a:endParaRPr>
          </a:p>
          <a:p>
            <a:pPr lvl="0">
              <a:buClr>
                <a:srgbClr val="FFFFFF"/>
              </a:buClr>
              <a:buSzPts val="1000"/>
            </a:pPr>
            <a:endParaRPr lang="en-US" sz="1800" b="1" dirty="0">
              <a:solidFill>
                <a:schemeClr val="accent5">
                  <a:lumMod val="20000"/>
                  <a:lumOff val="80000"/>
                </a:schemeClr>
              </a:solidFill>
              <a:latin typeface="Montserrat"/>
              <a:ea typeface="Montserrat"/>
              <a:cs typeface="Montserrat"/>
              <a:sym typeface="Montserrat"/>
            </a:endParaRPr>
          </a:p>
          <a:p>
            <a:pPr lvl="0">
              <a:buClr>
                <a:srgbClr val="FFFFFF"/>
              </a:buClr>
              <a:buSzPts val="1000"/>
            </a:pPr>
            <a:endParaRPr lang="en-US" sz="1800" b="1" dirty="0">
              <a:solidFill>
                <a:schemeClr val="accent5">
                  <a:lumMod val="20000"/>
                  <a:lumOff val="80000"/>
                </a:schemeClr>
              </a:solidFill>
              <a:latin typeface="Montserrat"/>
              <a:ea typeface="Montserrat"/>
              <a:cs typeface="Montserrat"/>
              <a:sym typeface="Montserrat"/>
            </a:endParaRPr>
          </a:p>
        </p:txBody>
      </p:sp>
      <p:pic>
        <p:nvPicPr>
          <p:cNvPr id="1115" name="Google Shape;1115;p181"/>
          <p:cNvPicPr preferRelativeResize="0"/>
          <p:nvPr/>
        </p:nvPicPr>
        <p:blipFill>
          <a:blip r:embed="rId4">
            <a:alphaModFix/>
          </a:blip>
          <a:stretch>
            <a:fillRect/>
          </a:stretch>
        </p:blipFill>
        <p:spPr>
          <a:xfrm>
            <a:off x="10996782" y="6009905"/>
            <a:ext cx="1121668" cy="8480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188"/>
          <p:cNvSpPr txBox="1"/>
          <p:nvPr/>
        </p:nvSpPr>
        <p:spPr>
          <a:xfrm>
            <a:off x="326150" y="387425"/>
            <a:ext cx="11703900" cy="3671008"/>
          </a:xfrm>
          <a:prstGeom prst="rect">
            <a:avLst/>
          </a:prstGeom>
          <a:noFill/>
          <a:ln>
            <a:noFill/>
          </a:ln>
        </p:spPr>
        <p:txBody>
          <a:bodyPr spcFirstLastPara="1" wrap="square" lIns="94275" tIns="47125" rIns="94275" bIns="47125" anchor="t" anchorCtr="0">
            <a:noAutofit/>
          </a:bodyPr>
          <a:lstStyle/>
          <a:p>
            <a:pPr marL="0" marR="0" lvl="0" indent="0" algn="l" rtl="0">
              <a:lnSpc>
                <a:spcPct val="100000"/>
              </a:lnSpc>
              <a:spcBef>
                <a:spcPts val="0"/>
              </a:spcBef>
              <a:spcAft>
                <a:spcPts val="0"/>
              </a:spcAft>
              <a:buClr>
                <a:srgbClr val="FFFFFF"/>
              </a:buClr>
              <a:buSzPts val="1000"/>
              <a:buFont typeface="Arial"/>
              <a:buNone/>
            </a:pPr>
            <a:r>
              <a:rPr lang="en-US" sz="3000" b="1" dirty="0">
                <a:solidFill>
                  <a:schemeClr val="accent1"/>
                </a:solidFill>
                <a:latin typeface="Montserrat"/>
                <a:ea typeface="Montserrat"/>
                <a:cs typeface="Montserrat"/>
                <a:sym typeface="Montserrat"/>
              </a:rPr>
              <a:t>What is the Landscape of Racial Equity in COVID-Era </a:t>
            </a:r>
            <a:br>
              <a:rPr lang="en-US" sz="3000" b="1" dirty="0">
                <a:solidFill>
                  <a:schemeClr val="accent1"/>
                </a:solidFill>
                <a:latin typeface="Montserrat"/>
                <a:ea typeface="Montserrat"/>
                <a:cs typeface="Montserrat"/>
                <a:sym typeface="Montserrat"/>
              </a:rPr>
            </a:br>
            <a:r>
              <a:rPr lang="en-US" sz="3000" b="1" dirty="0">
                <a:solidFill>
                  <a:schemeClr val="accent1"/>
                </a:solidFill>
                <a:latin typeface="Montserrat"/>
                <a:ea typeface="Montserrat"/>
                <a:cs typeface="Montserrat"/>
                <a:sym typeface="Montserrat"/>
              </a:rPr>
              <a:t>Arts Funding?</a:t>
            </a:r>
            <a:endParaRPr sz="3000" b="1" dirty="0">
              <a:solidFill>
                <a:schemeClr val="accent1"/>
              </a:solidFill>
              <a:latin typeface="Montserrat"/>
              <a:ea typeface="Montserrat"/>
              <a:cs typeface="Montserrat"/>
              <a:sym typeface="Montserrat"/>
            </a:endParaRPr>
          </a:p>
          <a:p>
            <a:pPr marL="0" lvl="0" indent="0" algn="l" rtl="0">
              <a:lnSpc>
                <a:spcPct val="115000"/>
              </a:lnSpc>
              <a:spcBef>
                <a:spcPts val="0"/>
              </a:spcBef>
              <a:spcAft>
                <a:spcPts val="0"/>
              </a:spcAft>
              <a:buNone/>
            </a:pPr>
            <a:endParaRPr sz="2000" b="1" dirty="0">
              <a:solidFill>
                <a:srgbClr val="333333"/>
              </a:solidFill>
              <a:latin typeface="Montserrat" pitchFamily="2" charset="77"/>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r>
              <a:rPr lang="en-US" dirty="0">
                <a:solidFill>
                  <a:srgbClr val="A6A6A6"/>
                </a:solidFill>
                <a:latin typeface="Montserrat"/>
                <a:ea typeface="Montserrat"/>
                <a:cs typeface="Montserrat"/>
                <a:sym typeface="Montserrat"/>
              </a:rPr>
              <a:t>Source: “</a:t>
            </a:r>
            <a:r>
              <a:rPr lang="en-US" dirty="0">
                <a:solidFill>
                  <a:srgbClr val="A6A6A6"/>
                </a:solidFill>
                <a:latin typeface="Montserrat"/>
                <a:ea typeface="Montserrat"/>
                <a:cs typeface="Montserrat"/>
                <a:sym typeface="Montserrat"/>
                <a:hlinkClick r:id="rId3"/>
              </a:rPr>
              <a:t>Arts Grantmakers’ Changes in Practice: Present and future</a:t>
            </a:r>
            <a:r>
              <a:rPr lang="en-US" dirty="0">
                <a:solidFill>
                  <a:srgbClr val="A6A6A6"/>
                </a:solidFill>
                <a:latin typeface="Montserrat"/>
                <a:ea typeface="Montserrat"/>
                <a:cs typeface="Montserrat"/>
                <a:sym typeface="Montserrat"/>
              </a:rPr>
              <a:t>”, Grantmakers in the Arts, 2020</a:t>
            </a:r>
            <a:endParaRPr dirty="0">
              <a:solidFill>
                <a:srgbClr val="A6A6A6"/>
              </a:solidFill>
              <a:latin typeface="Montserrat"/>
              <a:ea typeface="Montserrat"/>
              <a:cs typeface="Montserrat"/>
              <a:sym typeface="Montserrat"/>
            </a:endParaRPr>
          </a:p>
          <a:p>
            <a:pPr marL="0" marR="1524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800"/>
              </a:spcBef>
              <a:spcAft>
                <a:spcPts val="0"/>
              </a:spcAft>
              <a:buNone/>
            </a:pPr>
            <a:endParaRPr sz="1800" dirty="0">
              <a:solidFill>
                <a:srgbClr val="333333"/>
              </a:solidFill>
              <a:latin typeface="Montserrat"/>
              <a:ea typeface="Montserrat"/>
              <a:cs typeface="Montserrat"/>
              <a:sym typeface="Montserrat"/>
            </a:endParaRPr>
          </a:p>
          <a:p>
            <a:pPr marL="0" marR="0" lvl="0" indent="0" algn="l" rtl="0">
              <a:lnSpc>
                <a:spcPct val="100000"/>
              </a:lnSpc>
              <a:spcBef>
                <a:spcPts val="800"/>
              </a:spcBef>
              <a:spcAft>
                <a:spcPts val="0"/>
              </a:spcAft>
              <a:buClr>
                <a:srgbClr val="FFFFFF"/>
              </a:buClr>
              <a:buSzPts val="1000"/>
              <a:buFont typeface="Arial"/>
              <a:buNone/>
            </a:pPr>
            <a:endParaRPr sz="1800" b="1" dirty="0">
              <a:solidFill>
                <a:schemeClr val="accent1"/>
              </a:solidFill>
              <a:latin typeface="Montserrat"/>
              <a:ea typeface="Montserrat"/>
              <a:cs typeface="Montserrat"/>
              <a:sym typeface="Montserrat"/>
            </a:endParaRPr>
          </a:p>
        </p:txBody>
      </p:sp>
      <p:pic>
        <p:nvPicPr>
          <p:cNvPr id="4" name="Google Shape;1115;p181">
            <a:extLst>
              <a:ext uri="{FF2B5EF4-FFF2-40B4-BE49-F238E27FC236}">
                <a16:creationId xmlns:a16="http://schemas.microsoft.com/office/drawing/2014/main" id="{1FF585C1-82B4-463E-9BA3-328D3068C3DB}"/>
              </a:ext>
            </a:extLst>
          </p:cNvPr>
          <p:cNvPicPr preferRelativeResize="0"/>
          <p:nvPr/>
        </p:nvPicPr>
        <p:blipFill>
          <a:blip r:embed="rId4">
            <a:alphaModFix/>
          </a:blip>
          <a:stretch>
            <a:fillRect/>
          </a:stretch>
        </p:blipFill>
        <p:spPr>
          <a:xfrm>
            <a:off x="10996782" y="6009905"/>
            <a:ext cx="1121668" cy="848095"/>
          </a:xfrm>
          <a:prstGeom prst="rect">
            <a:avLst/>
          </a:prstGeom>
          <a:noFill/>
          <a:ln>
            <a:noFill/>
          </a:ln>
        </p:spPr>
      </p:pic>
      <p:pic>
        <p:nvPicPr>
          <p:cNvPr id="1026" name="Picture 2" descr="FIGURE 1. Increased Flexibility.">
            <a:extLst>
              <a:ext uri="{FF2B5EF4-FFF2-40B4-BE49-F238E27FC236}">
                <a16:creationId xmlns:a16="http://schemas.microsoft.com/office/drawing/2014/main" id="{5C2A4E9D-A350-B045-8EF7-EBB34356D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9996" y="1745215"/>
            <a:ext cx="6486786" cy="38727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BA6701E-2703-3347-91C4-99394027DFBF}"/>
              </a:ext>
            </a:extLst>
          </p:cNvPr>
          <p:cNvSpPr txBox="1"/>
          <p:nvPr/>
        </p:nvSpPr>
        <p:spPr>
          <a:xfrm>
            <a:off x="326150" y="1856325"/>
            <a:ext cx="4183846" cy="3650487"/>
          </a:xfrm>
          <a:prstGeom prst="rect">
            <a:avLst/>
          </a:prstGeom>
          <a:noFill/>
        </p:spPr>
        <p:txBody>
          <a:bodyPr wrap="square">
            <a:spAutoFit/>
          </a:bodyPr>
          <a:lstStyle/>
          <a:p>
            <a:pPr marL="63500" lvl="0">
              <a:lnSpc>
                <a:spcPct val="115000"/>
              </a:lnSpc>
              <a:buClr>
                <a:schemeClr val="dk1"/>
              </a:buClr>
              <a:buSzPts val="2600"/>
            </a:pPr>
            <a:r>
              <a:rPr lang="en-US" sz="2400" dirty="0">
                <a:latin typeface="Montserrat" pitchFamily="2" charset="77"/>
              </a:rPr>
              <a:t>In 2020, GIA-member arts grantmakers changed their giving practices in the following ways:</a:t>
            </a:r>
          </a:p>
          <a:p>
            <a:pPr marL="457200" lvl="0" indent="-393700">
              <a:lnSpc>
                <a:spcPct val="115000"/>
              </a:lnSpc>
              <a:buClr>
                <a:schemeClr val="dk1"/>
              </a:buClr>
              <a:buSzPts val="2600"/>
              <a:buFont typeface="Montserrat"/>
              <a:buChar char="●"/>
            </a:pPr>
            <a:endParaRPr lang="en-US" sz="1100" dirty="0">
              <a:latin typeface="Montserrat" pitchFamily="2" charset="77"/>
            </a:endParaRPr>
          </a:p>
          <a:p>
            <a:pPr marL="457200" lvl="0" indent="-393700">
              <a:lnSpc>
                <a:spcPct val="115000"/>
              </a:lnSpc>
              <a:buClr>
                <a:schemeClr val="dk1"/>
              </a:buClr>
              <a:buSzPts val="2600"/>
              <a:buFont typeface="Montserrat"/>
              <a:buChar char="●"/>
            </a:pPr>
            <a:endParaRPr lang="en-US" sz="1400" dirty="0">
              <a:latin typeface="Montserrat" pitchFamily="2" charset="77"/>
            </a:endParaRPr>
          </a:p>
          <a:p>
            <a:pPr marL="0" lvl="0" indent="0" algn="l" rtl="0">
              <a:lnSpc>
                <a:spcPct val="70000"/>
              </a:lnSpc>
              <a:spcBef>
                <a:spcPts val="1000"/>
              </a:spcBef>
              <a:spcAft>
                <a:spcPts val="0"/>
              </a:spcAft>
              <a:buNone/>
            </a:pPr>
            <a:endParaRPr lang="en-US" sz="1600"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p:txBody>
      </p:sp>
    </p:spTree>
    <p:extLst>
      <p:ext uri="{BB962C8B-B14F-4D97-AF65-F5344CB8AC3E}">
        <p14:creationId xmlns:p14="http://schemas.microsoft.com/office/powerpoint/2010/main" val="263163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188"/>
          <p:cNvSpPr txBox="1"/>
          <p:nvPr/>
        </p:nvSpPr>
        <p:spPr>
          <a:xfrm>
            <a:off x="326150" y="387425"/>
            <a:ext cx="11703900" cy="3671008"/>
          </a:xfrm>
          <a:prstGeom prst="rect">
            <a:avLst/>
          </a:prstGeom>
          <a:noFill/>
          <a:ln>
            <a:noFill/>
          </a:ln>
        </p:spPr>
        <p:txBody>
          <a:bodyPr spcFirstLastPara="1" wrap="square" lIns="94275" tIns="47125" rIns="94275" bIns="47125" anchor="t" anchorCtr="0">
            <a:noAutofit/>
          </a:bodyPr>
          <a:lstStyle/>
          <a:p>
            <a:pPr marL="0" marR="0" lvl="0" indent="0" algn="l" rtl="0">
              <a:lnSpc>
                <a:spcPct val="100000"/>
              </a:lnSpc>
              <a:spcBef>
                <a:spcPts val="0"/>
              </a:spcBef>
              <a:spcAft>
                <a:spcPts val="0"/>
              </a:spcAft>
              <a:buClr>
                <a:srgbClr val="FFFFFF"/>
              </a:buClr>
              <a:buSzPts val="1000"/>
              <a:buFont typeface="Arial"/>
              <a:buNone/>
            </a:pPr>
            <a:r>
              <a:rPr lang="en-US" sz="3000" b="1" dirty="0">
                <a:solidFill>
                  <a:schemeClr val="accent1"/>
                </a:solidFill>
                <a:latin typeface="Montserrat"/>
                <a:ea typeface="Montserrat"/>
                <a:cs typeface="Montserrat"/>
                <a:sym typeface="Montserrat"/>
              </a:rPr>
              <a:t>What is the Landscape of Racial Equity in COVID-Era </a:t>
            </a:r>
            <a:br>
              <a:rPr lang="en-US" sz="3000" b="1" dirty="0">
                <a:solidFill>
                  <a:schemeClr val="accent1"/>
                </a:solidFill>
                <a:latin typeface="Montserrat"/>
                <a:ea typeface="Montserrat"/>
                <a:cs typeface="Montserrat"/>
                <a:sym typeface="Montserrat"/>
              </a:rPr>
            </a:br>
            <a:r>
              <a:rPr lang="en-US" sz="3000" b="1" dirty="0">
                <a:solidFill>
                  <a:schemeClr val="accent1"/>
                </a:solidFill>
                <a:latin typeface="Montserrat"/>
                <a:ea typeface="Montserrat"/>
                <a:cs typeface="Montserrat"/>
                <a:sym typeface="Montserrat"/>
              </a:rPr>
              <a:t>Arts Funding?</a:t>
            </a:r>
            <a:endParaRPr sz="3000" b="1" dirty="0">
              <a:solidFill>
                <a:schemeClr val="accent1"/>
              </a:solidFill>
              <a:latin typeface="Montserrat"/>
              <a:ea typeface="Montserrat"/>
              <a:cs typeface="Montserrat"/>
              <a:sym typeface="Montserrat"/>
            </a:endParaRPr>
          </a:p>
          <a:p>
            <a:pPr marL="0" lvl="0" indent="0" algn="l" rtl="0">
              <a:lnSpc>
                <a:spcPct val="115000"/>
              </a:lnSpc>
              <a:spcBef>
                <a:spcPts val="0"/>
              </a:spcBef>
              <a:spcAft>
                <a:spcPts val="0"/>
              </a:spcAft>
              <a:buNone/>
            </a:pPr>
            <a:endParaRPr sz="2000" b="1" dirty="0">
              <a:solidFill>
                <a:srgbClr val="333333"/>
              </a:solidFill>
              <a:latin typeface="Montserrat" pitchFamily="2" charset="77"/>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r>
              <a:rPr lang="en-US" dirty="0">
                <a:solidFill>
                  <a:srgbClr val="A6A6A6"/>
                </a:solidFill>
                <a:latin typeface="Montserrat"/>
                <a:ea typeface="Montserrat"/>
                <a:cs typeface="Montserrat"/>
                <a:sym typeface="Montserrat"/>
              </a:rPr>
              <a:t>Source: “</a:t>
            </a:r>
            <a:r>
              <a:rPr lang="en-US" dirty="0">
                <a:solidFill>
                  <a:srgbClr val="A6A6A6"/>
                </a:solidFill>
                <a:latin typeface="Montserrat"/>
                <a:ea typeface="Montserrat"/>
                <a:cs typeface="Montserrat"/>
                <a:sym typeface="Montserrat"/>
                <a:hlinkClick r:id="rId3"/>
              </a:rPr>
              <a:t>Arts Grantmakers’ Changes in Practice: Present and future</a:t>
            </a:r>
            <a:r>
              <a:rPr lang="en-US" dirty="0">
                <a:solidFill>
                  <a:srgbClr val="A6A6A6"/>
                </a:solidFill>
                <a:latin typeface="Montserrat"/>
                <a:ea typeface="Montserrat"/>
                <a:cs typeface="Montserrat"/>
                <a:sym typeface="Montserrat"/>
              </a:rPr>
              <a:t>”, Grantmakers in the Arts, 2020</a:t>
            </a:r>
            <a:endParaRPr dirty="0">
              <a:solidFill>
                <a:srgbClr val="A6A6A6"/>
              </a:solidFill>
              <a:latin typeface="Montserrat"/>
              <a:ea typeface="Montserrat"/>
              <a:cs typeface="Montserrat"/>
              <a:sym typeface="Montserrat"/>
            </a:endParaRPr>
          </a:p>
          <a:p>
            <a:pPr marL="0" marR="1524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800"/>
              </a:spcBef>
              <a:spcAft>
                <a:spcPts val="0"/>
              </a:spcAft>
              <a:buNone/>
            </a:pPr>
            <a:endParaRPr sz="1800" dirty="0">
              <a:solidFill>
                <a:srgbClr val="333333"/>
              </a:solidFill>
              <a:latin typeface="Montserrat"/>
              <a:ea typeface="Montserrat"/>
              <a:cs typeface="Montserrat"/>
              <a:sym typeface="Montserrat"/>
            </a:endParaRPr>
          </a:p>
          <a:p>
            <a:pPr marL="0" marR="0" lvl="0" indent="0" algn="l" rtl="0">
              <a:lnSpc>
                <a:spcPct val="100000"/>
              </a:lnSpc>
              <a:spcBef>
                <a:spcPts val="800"/>
              </a:spcBef>
              <a:spcAft>
                <a:spcPts val="0"/>
              </a:spcAft>
              <a:buClr>
                <a:srgbClr val="FFFFFF"/>
              </a:buClr>
              <a:buSzPts val="1000"/>
              <a:buFont typeface="Arial"/>
              <a:buNone/>
            </a:pPr>
            <a:endParaRPr sz="1800" b="1" dirty="0">
              <a:solidFill>
                <a:schemeClr val="accent1"/>
              </a:solidFill>
              <a:latin typeface="Montserrat"/>
              <a:ea typeface="Montserrat"/>
              <a:cs typeface="Montserrat"/>
              <a:sym typeface="Montserrat"/>
            </a:endParaRPr>
          </a:p>
        </p:txBody>
      </p:sp>
      <p:pic>
        <p:nvPicPr>
          <p:cNvPr id="4" name="Google Shape;1115;p181">
            <a:extLst>
              <a:ext uri="{FF2B5EF4-FFF2-40B4-BE49-F238E27FC236}">
                <a16:creationId xmlns:a16="http://schemas.microsoft.com/office/drawing/2014/main" id="{1FF585C1-82B4-463E-9BA3-328D3068C3DB}"/>
              </a:ext>
            </a:extLst>
          </p:cNvPr>
          <p:cNvPicPr preferRelativeResize="0"/>
          <p:nvPr/>
        </p:nvPicPr>
        <p:blipFill>
          <a:blip r:embed="rId4">
            <a:alphaModFix/>
          </a:blip>
          <a:stretch>
            <a:fillRect/>
          </a:stretch>
        </p:blipFill>
        <p:spPr>
          <a:xfrm>
            <a:off x="10996782" y="6009905"/>
            <a:ext cx="1121668" cy="848095"/>
          </a:xfrm>
          <a:prstGeom prst="rect">
            <a:avLst/>
          </a:prstGeom>
          <a:noFill/>
          <a:ln>
            <a:noFill/>
          </a:ln>
        </p:spPr>
      </p:pic>
      <p:sp>
        <p:nvSpPr>
          <p:cNvPr id="12" name="TextBox 11">
            <a:extLst>
              <a:ext uri="{FF2B5EF4-FFF2-40B4-BE49-F238E27FC236}">
                <a16:creationId xmlns:a16="http://schemas.microsoft.com/office/drawing/2014/main" id="{9BA6701E-2703-3347-91C4-99394027DFBF}"/>
              </a:ext>
            </a:extLst>
          </p:cNvPr>
          <p:cNvSpPr txBox="1"/>
          <p:nvPr/>
        </p:nvSpPr>
        <p:spPr>
          <a:xfrm>
            <a:off x="326150" y="1856325"/>
            <a:ext cx="4183846" cy="3650487"/>
          </a:xfrm>
          <a:prstGeom prst="rect">
            <a:avLst/>
          </a:prstGeom>
          <a:noFill/>
        </p:spPr>
        <p:txBody>
          <a:bodyPr wrap="square">
            <a:spAutoFit/>
          </a:bodyPr>
          <a:lstStyle/>
          <a:p>
            <a:pPr marL="63500" lvl="0">
              <a:lnSpc>
                <a:spcPct val="115000"/>
              </a:lnSpc>
              <a:buClr>
                <a:schemeClr val="dk1"/>
              </a:buClr>
              <a:buSzPts val="2600"/>
            </a:pPr>
            <a:r>
              <a:rPr lang="en-US" sz="2400" dirty="0">
                <a:latin typeface="Montserrat" pitchFamily="2" charset="77"/>
              </a:rPr>
              <a:t>In 2020, GIA-member arts grantmakers changed their giving practices in the following ways:</a:t>
            </a:r>
          </a:p>
          <a:p>
            <a:pPr marL="457200" lvl="0" indent="-393700">
              <a:lnSpc>
                <a:spcPct val="115000"/>
              </a:lnSpc>
              <a:buClr>
                <a:schemeClr val="dk1"/>
              </a:buClr>
              <a:buSzPts val="2600"/>
              <a:buFont typeface="Montserrat"/>
              <a:buChar char="●"/>
            </a:pPr>
            <a:endParaRPr lang="en-US" sz="1100" dirty="0">
              <a:latin typeface="Montserrat" pitchFamily="2" charset="77"/>
            </a:endParaRPr>
          </a:p>
          <a:p>
            <a:pPr marL="457200" lvl="0" indent="-393700">
              <a:lnSpc>
                <a:spcPct val="115000"/>
              </a:lnSpc>
              <a:buClr>
                <a:schemeClr val="dk1"/>
              </a:buClr>
              <a:buSzPts val="2600"/>
              <a:buFont typeface="Montserrat"/>
              <a:buChar char="●"/>
            </a:pPr>
            <a:endParaRPr lang="en-US" sz="1400" dirty="0">
              <a:latin typeface="Montserrat" pitchFamily="2" charset="77"/>
            </a:endParaRPr>
          </a:p>
          <a:p>
            <a:pPr marL="0" lvl="0" indent="0" algn="l" rtl="0">
              <a:lnSpc>
                <a:spcPct val="70000"/>
              </a:lnSpc>
              <a:spcBef>
                <a:spcPts val="1000"/>
              </a:spcBef>
              <a:spcAft>
                <a:spcPts val="0"/>
              </a:spcAft>
              <a:buNone/>
            </a:pPr>
            <a:endParaRPr lang="en-US" sz="1600"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p:txBody>
      </p:sp>
      <p:pic>
        <p:nvPicPr>
          <p:cNvPr id="3076" name="Picture 4" descr="FIGURE 2. Support to Artists/Cultural Workers.">
            <a:extLst>
              <a:ext uri="{FF2B5EF4-FFF2-40B4-BE49-F238E27FC236}">
                <a16:creationId xmlns:a16="http://schemas.microsoft.com/office/drawing/2014/main" id="{34EA56CB-31EA-B94A-9BB2-EF5353445F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9997" y="1745215"/>
            <a:ext cx="6486786" cy="3989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736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188"/>
          <p:cNvSpPr txBox="1"/>
          <p:nvPr/>
        </p:nvSpPr>
        <p:spPr>
          <a:xfrm>
            <a:off x="326150" y="387425"/>
            <a:ext cx="11703900" cy="3671008"/>
          </a:xfrm>
          <a:prstGeom prst="rect">
            <a:avLst/>
          </a:prstGeom>
          <a:noFill/>
          <a:ln>
            <a:noFill/>
          </a:ln>
        </p:spPr>
        <p:txBody>
          <a:bodyPr spcFirstLastPara="1" wrap="square" lIns="94275" tIns="47125" rIns="94275" bIns="47125" anchor="t" anchorCtr="0">
            <a:noAutofit/>
          </a:bodyPr>
          <a:lstStyle/>
          <a:p>
            <a:pPr marL="0" marR="0" lvl="0" indent="0" algn="l" rtl="0">
              <a:lnSpc>
                <a:spcPct val="100000"/>
              </a:lnSpc>
              <a:spcBef>
                <a:spcPts val="0"/>
              </a:spcBef>
              <a:spcAft>
                <a:spcPts val="0"/>
              </a:spcAft>
              <a:buClr>
                <a:srgbClr val="FFFFFF"/>
              </a:buClr>
              <a:buSzPts val="1000"/>
              <a:buFont typeface="Arial"/>
              <a:buNone/>
            </a:pPr>
            <a:r>
              <a:rPr lang="en-US" sz="3000" b="1" dirty="0">
                <a:solidFill>
                  <a:schemeClr val="accent1"/>
                </a:solidFill>
                <a:latin typeface="Montserrat"/>
                <a:ea typeface="Montserrat"/>
                <a:cs typeface="Montserrat"/>
                <a:sym typeface="Montserrat"/>
              </a:rPr>
              <a:t>What is the Landscape of Racial Equity in COVID-Era </a:t>
            </a:r>
            <a:br>
              <a:rPr lang="en-US" sz="3000" b="1" dirty="0">
                <a:solidFill>
                  <a:schemeClr val="accent1"/>
                </a:solidFill>
                <a:latin typeface="Montserrat"/>
                <a:ea typeface="Montserrat"/>
                <a:cs typeface="Montserrat"/>
                <a:sym typeface="Montserrat"/>
              </a:rPr>
            </a:br>
            <a:r>
              <a:rPr lang="en-US" sz="3000" b="1" dirty="0">
                <a:solidFill>
                  <a:schemeClr val="accent1"/>
                </a:solidFill>
                <a:latin typeface="Montserrat"/>
                <a:ea typeface="Montserrat"/>
                <a:cs typeface="Montserrat"/>
                <a:sym typeface="Montserrat"/>
              </a:rPr>
              <a:t>Arts Funding?</a:t>
            </a:r>
            <a:endParaRPr sz="3000" b="1" dirty="0">
              <a:solidFill>
                <a:schemeClr val="accent1"/>
              </a:solidFill>
              <a:latin typeface="Montserrat"/>
              <a:ea typeface="Montserrat"/>
              <a:cs typeface="Montserrat"/>
              <a:sym typeface="Montserrat"/>
            </a:endParaRPr>
          </a:p>
          <a:p>
            <a:pPr marL="0" lvl="0" indent="0" algn="l" rtl="0">
              <a:lnSpc>
                <a:spcPct val="115000"/>
              </a:lnSpc>
              <a:spcBef>
                <a:spcPts val="0"/>
              </a:spcBef>
              <a:spcAft>
                <a:spcPts val="0"/>
              </a:spcAft>
              <a:buNone/>
            </a:pPr>
            <a:endParaRPr sz="2000" b="1" dirty="0">
              <a:solidFill>
                <a:srgbClr val="333333"/>
              </a:solidFill>
              <a:latin typeface="Montserrat" pitchFamily="2" charset="77"/>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r>
              <a:rPr lang="en-US" dirty="0">
                <a:solidFill>
                  <a:srgbClr val="A6A6A6"/>
                </a:solidFill>
                <a:latin typeface="Montserrat"/>
                <a:ea typeface="Montserrat"/>
                <a:cs typeface="Montserrat"/>
                <a:sym typeface="Montserrat"/>
              </a:rPr>
              <a:t>Source: “</a:t>
            </a:r>
            <a:r>
              <a:rPr lang="en-US" dirty="0">
                <a:solidFill>
                  <a:srgbClr val="A6A6A6"/>
                </a:solidFill>
                <a:latin typeface="Montserrat"/>
                <a:ea typeface="Montserrat"/>
                <a:cs typeface="Montserrat"/>
                <a:sym typeface="Montserrat"/>
                <a:hlinkClick r:id="rId3"/>
              </a:rPr>
              <a:t>Arts Grantmakers’ Changes in Practice: Present and future</a:t>
            </a:r>
            <a:r>
              <a:rPr lang="en-US" dirty="0">
                <a:solidFill>
                  <a:srgbClr val="A6A6A6"/>
                </a:solidFill>
                <a:latin typeface="Montserrat"/>
                <a:ea typeface="Montserrat"/>
                <a:cs typeface="Montserrat"/>
                <a:sym typeface="Montserrat"/>
              </a:rPr>
              <a:t>”, Grantmakers in the Arts, 2020</a:t>
            </a:r>
            <a:endParaRPr dirty="0">
              <a:solidFill>
                <a:srgbClr val="A6A6A6"/>
              </a:solidFill>
              <a:latin typeface="Montserrat"/>
              <a:ea typeface="Montserrat"/>
              <a:cs typeface="Montserrat"/>
              <a:sym typeface="Montserrat"/>
            </a:endParaRPr>
          </a:p>
          <a:p>
            <a:pPr marL="0" marR="1524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800"/>
              </a:spcBef>
              <a:spcAft>
                <a:spcPts val="0"/>
              </a:spcAft>
              <a:buNone/>
            </a:pPr>
            <a:endParaRPr sz="1800" dirty="0">
              <a:solidFill>
                <a:srgbClr val="333333"/>
              </a:solidFill>
              <a:latin typeface="Montserrat"/>
              <a:ea typeface="Montserrat"/>
              <a:cs typeface="Montserrat"/>
              <a:sym typeface="Montserrat"/>
            </a:endParaRPr>
          </a:p>
          <a:p>
            <a:pPr marL="0" marR="0" lvl="0" indent="0" algn="l" rtl="0">
              <a:lnSpc>
                <a:spcPct val="100000"/>
              </a:lnSpc>
              <a:spcBef>
                <a:spcPts val="800"/>
              </a:spcBef>
              <a:spcAft>
                <a:spcPts val="0"/>
              </a:spcAft>
              <a:buClr>
                <a:srgbClr val="FFFFFF"/>
              </a:buClr>
              <a:buSzPts val="1000"/>
              <a:buFont typeface="Arial"/>
              <a:buNone/>
            </a:pPr>
            <a:endParaRPr sz="1800" b="1" dirty="0">
              <a:solidFill>
                <a:schemeClr val="accent1"/>
              </a:solidFill>
              <a:latin typeface="Montserrat"/>
              <a:ea typeface="Montserrat"/>
              <a:cs typeface="Montserrat"/>
              <a:sym typeface="Montserrat"/>
            </a:endParaRPr>
          </a:p>
        </p:txBody>
      </p:sp>
      <p:pic>
        <p:nvPicPr>
          <p:cNvPr id="4" name="Google Shape;1115;p181">
            <a:extLst>
              <a:ext uri="{FF2B5EF4-FFF2-40B4-BE49-F238E27FC236}">
                <a16:creationId xmlns:a16="http://schemas.microsoft.com/office/drawing/2014/main" id="{1FF585C1-82B4-463E-9BA3-328D3068C3DB}"/>
              </a:ext>
            </a:extLst>
          </p:cNvPr>
          <p:cNvPicPr preferRelativeResize="0"/>
          <p:nvPr/>
        </p:nvPicPr>
        <p:blipFill>
          <a:blip r:embed="rId4">
            <a:alphaModFix/>
          </a:blip>
          <a:stretch>
            <a:fillRect/>
          </a:stretch>
        </p:blipFill>
        <p:spPr>
          <a:xfrm>
            <a:off x="10996782" y="6009905"/>
            <a:ext cx="1121668" cy="848095"/>
          </a:xfrm>
          <a:prstGeom prst="rect">
            <a:avLst/>
          </a:prstGeom>
          <a:noFill/>
          <a:ln>
            <a:noFill/>
          </a:ln>
        </p:spPr>
      </p:pic>
      <p:sp>
        <p:nvSpPr>
          <p:cNvPr id="12" name="TextBox 11">
            <a:extLst>
              <a:ext uri="{FF2B5EF4-FFF2-40B4-BE49-F238E27FC236}">
                <a16:creationId xmlns:a16="http://schemas.microsoft.com/office/drawing/2014/main" id="{9BA6701E-2703-3347-91C4-99394027DFBF}"/>
              </a:ext>
            </a:extLst>
          </p:cNvPr>
          <p:cNvSpPr txBox="1"/>
          <p:nvPr/>
        </p:nvSpPr>
        <p:spPr>
          <a:xfrm>
            <a:off x="326150" y="1856325"/>
            <a:ext cx="4183846" cy="3650487"/>
          </a:xfrm>
          <a:prstGeom prst="rect">
            <a:avLst/>
          </a:prstGeom>
          <a:noFill/>
        </p:spPr>
        <p:txBody>
          <a:bodyPr wrap="square">
            <a:spAutoFit/>
          </a:bodyPr>
          <a:lstStyle/>
          <a:p>
            <a:pPr marL="63500" lvl="0">
              <a:lnSpc>
                <a:spcPct val="115000"/>
              </a:lnSpc>
              <a:buClr>
                <a:schemeClr val="dk1"/>
              </a:buClr>
              <a:buSzPts val="2600"/>
            </a:pPr>
            <a:r>
              <a:rPr lang="en-US" sz="2400" dirty="0">
                <a:latin typeface="Montserrat" pitchFamily="2" charset="77"/>
              </a:rPr>
              <a:t>In 2020, GIA-member arts grantmakers changed their giving practices in the following ways:</a:t>
            </a:r>
          </a:p>
          <a:p>
            <a:pPr marL="457200" lvl="0" indent="-393700">
              <a:lnSpc>
                <a:spcPct val="115000"/>
              </a:lnSpc>
              <a:buClr>
                <a:schemeClr val="dk1"/>
              </a:buClr>
              <a:buSzPts val="2600"/>
              <a:buFont typeface="Montserrat"/>
              <a:buChar char="●"/>
            </a:pPr>
            <a:endParaRPr lang="en-US" sz="1100" dirty="0">
              <a:latin typeface="Montserrat" pitchFamily="2" charset="77"/>
            </a:endParaRPr>
          </a:p>
          <a:p>
            <a:pPr marL="457200" lvl="0" indent="-393700">
              <a:lnSpc>
                <a:spcPct val="115000"/>
              </a:lnSpc>
              <a:buClr>
                <a:schemeClr val="dk1"/>
              </a:buClr>
              <a:buSzPts val="2600"/>
              <a:buFont typeface="Montserrat"/>
              <a:buChar char="●"/>
            </a:pPr>
            <a:endParaRPr lang="en-US" sz="1400" dirty="0">
              <a:latin typeface="Montserrat" pitchFamily="2" charset="77"/>
            </a:endParaRPr>
          </a:p>
          <a:p>
            <a:pPr marL="0" lvl="0" indent="0" algn="l" rtl="0">
              <a:lnSpc>
                <a:spcPct val="70000"/>
              </a:lnSpc>
              <a:spcBef>
                <a:spcPts val="1000"/>
              </a:spcBef>
              <a:spcAft>
                <a:spcPts val="0"/>
              </a:spcAft>
              <a:buNone/>
            </a:pPr>
            <a:endParaRPr lang="en-US" sz="1600"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p:txBody>
      </p:sp>
      <p:pic>
        <p:nvPicPr>
          <p:cNvPr id="5122" name="Picture 2" descr="FIGURE 4. Giving to More BIPOC Organizations &amp; Artists.">
            <a:extLst>
              <a:ext uri="{FF2B5EF4-FFF2-40B4-BE49-F238E27FC236}">
                <a16:creationId xmlns:a16="http://schemas.microsoft.com/office/drawing/2014/main" id="{C5694A12-8E2A-6946-9D67-3C6AAD94F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9996" y="1745215"/>
            <a:ext cx="6486786" cy="380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249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184"/>
          <p:cNvSpPr txBox="1"/>
          <p:nvPr/>
        </p:nvSpPr>
        <p:spPr>
          <a:xfrm>
            <a:off x="326150" y="387425"/>
            <a:ext cx="10670632" cy="6248700"/>
          </a:xfrm>
          <a:prstGeom prst="rect">
            <a:avLst/>
          </a:prstGeom>
          <a:noFill/>
          <a:ln>
            <a:noFill/>
          </a:ln>
        </p:spPr>
        <p:txBody>
          <a:bodyPr spcFirstLastPara="1" wrap="square" lIns="94275" tIns="47125" rIns="94275" bIns="47125" anchor="t" anchorCtr="0">
            <a:noAutofit/>
          </a:bodyPr>
          <a:lstStyle/>
          <a:p>
            <a:pPr marL="0" lvl="0" indent="0" algn="l" rtl="0">
              <a:spcBef>
                <a:spcPts val="0"/>
              </a:spcBef>
              <a:spcAft>
                <a:spcPts val="0"/>
              </a:spcAft>
              <a:buClr>
                <a:schemeClr val="lt1"/>
              </a:buClr>
              <a:buSzPts val="1000"/>
              <a:buFont typeface="Arial"/>
              <a:buNone/>
            </a:pPr>
            <a:r>
              <a:rPr lang="en-US" sz="3000" b="1" dirty="0">
                <a:solidFill>
                  <a:schemeClr val="accent1"/>
                </a:solidFill>
                <a:latin typeface="Montserrat"/>
                <a:ea typeface="Montserrat"/>
                <a:cs typeface="Montserrat"/>
                <a:sym typeface="Montserrat"/>
              </a:rPr>
              <a:t>What is the Landscape of Philanthropic Funding?</a:t>
            </a:r>
            <a:endParaRPr sz="3000" b="1" dirty="0">
              <a:solidFill>
                <a:schemeClr val="accent1"/>
              </a:solidFill>
              <a:latin typeface="Montserrat"/>
              <a:ea typeface="Montserrat"/>
              <a:cs typeface="Montserrat"/>
              <a:sym typeface="Montserrat"/>
            </a:endParaRPr>
          </a:p>
          <a:p>
            <a:pPr marL="0" marR="0" lvl="0" indent="0" algn="l" rtl="0">
              <a:lnSpc>
                <a:spcPct val="115000"/>
              </a:lnSpc>
              <a:spcBef>
                <a:spcPts val="0"/>
              </a:spcBef>
              <a:spcAft>
                <a:spcPts val="0"/>
              </a:spcAft>
              <a:buNone/>
            </a:pPr>
            <a:endParaRPr sz="2600" b="1" dirty="0">
              <a:solidFill>
                <a:srgbClr val="333333"/>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400" b="1" dirty="0">
                <a:solidFill>
                  <a:srgbClr val="333333"/>
                </a:solidFill>
                <a:latin typeface="Montserrat"/>
                <a:ea typeface="Montserrat"/>
                <a:cs typeface="Montserrat"/>
                <a:sym typeface="Montserrat"/>
              </a:rPr>
              <a:t>Arts Funding in the Context of GDP</a:t>
            </a:r>
            <a:endParaRPr sz="2400" b="1" dirty="0">
              <a:solidFill>
                <a:srgbClr val="333333"/>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2400" b="1" dirty="0">
              <a:solidFill>
                <a:srgbClr val="333333"/>
              </a:solidFill>
              <a:latin typeface="Montserrat"/>
              <a:ea typeface="Montserrat"/>
              <a:cs typeface="Montserrat"/>
              <a:sym typeface="Montserrat"/>
            </a:endParaRPr>
          </a:p>
          <a:p>
            <a:pPr marL="1654175" lvl="0" indent="-1616075" algn="l" rtl="0">
              <a:lnSpc>
                <a:spcPct val="115000"/>
              </a:lnSpc>
              <a:spcBef>
                <a:spcPts val="0"/>
              </a:spcBef>
              <a:spcAft>
                <a:spcPts val="0"/>
              </a:spcAft>
              <a:buClr>
                <a:schemeClr val="dk1"/>
              </a:buClr>
              <a:buSzPts val="3000"/>
            </a:pPr>
            <a:r>
              <a:rPr lang="en-US" sz="2400" b="1" dirty="0">
                <a:solidFill>
                  <a:schemeClr val="dk1"/>
                </a:solidFill>
                <a:latin typeface="Montserrat"/>
                <a:ea typeface="Montserrat"/>
                <a:cs typeface="Montserrat"/>
                <a:sym typeface="Montserrat"/>
              </a:rPr>
              <a:t>Point 1: </a:t>
            </a:r>
            <a:r>
              <a:rPr lang="en-US" sz="3000" dirty="0">
                <a:solidFill>
                  <a:schemeClr val="dk1"/>
                </a:solidFill>
                <a:latin typeface="Montserrat"/>
                <a:ea typeface="Montserrat"/>
                <a:cs typeface="Montserrat"/>
                <a:sym typeface="Montserrat"/>
              </a:rPr>
              <a:t>	</a:t>
            </a:r>
            <a:r>
              <a:rPr lang="en-US" sz="2800" dirty="0">
                <a:solidFill>
                  <a:schemeClr val="dk1"/>
                </a:solidFill>
                <a:latin typeface="Montserrat"/>
                <a:ea typeface="Montserrat"/>
                <a:cs typeface="Montserrat"/>
                <a:sym typeface="Montserrat"/>
              </a:rPr>
              <a:t>Private foundations in the U.S. collectively hold about $800 billion in assets.</a:t>
            </a:r>
            <a:br>
              <a:rPr lang="en-US" sz="3000" dirty="0">
                <a:solidFill>
                  <a:schemeClr val="dk1"/>
                </a:solidFill>
                <a:latin typeface="Montserrat"/>
                <a:ea typeface="Montserrat"/>
                <a:cs typeface="Montserrat"/>
                <a:sym typeface="Montserrat"/>
              </a:rPr>
            </a:br>
            <a:endParaRPr sz="3000" dirty="0">
              <a:solidFill>
                <a:schemeClr val="dk1"/>
              </a:solidFill>
              <a:latin typeface="Montserrat"/>
              <a:ea typeface="Montserrat"/>
              <a:cs typeface="Montserrat"/>
              <a:sym typeface="Montserrat"/>
            </a:endParaRPr>
          </a:p>
          <a:p>
            <a:pPr marL="1654175" lvl="0" indent="-1616075" algn="l" rtl="0">
              <a:lnSpc>
                <a:spcPct val="115000"/>
              </a:lnSpc>
              <a:spcBef>
                <a:spcPts val="0"/>
              </a:spcBef>
              <a:spcAft>
                <a:spcPts val="0"/>
              </a:spcAft>
              <a:buClr>
                <a:schemeClr val="dk1"/>
              </a:buClr>
              <a:buSzPts val="3000"/>
            </a:pPr>
            <a:r>
              <a:rPr lang="en-US" sz="2400" b="1" dirty="0">
                <a:solidFill>
                  <a:schemeClr val="dk1"/>
                </a:solidFill>
                <a:latin typeface="Montserrat"/>
                <a:ea typeface="Montserrat"/>
                <a:cs typeface="Montserrat"/>
                <a:sym typeface="Montserrat"/>
              </a:rPr>
              <a:t>Point 2:</a:t>
            </a:r>
            <a:r>
              <a:rPr lang="en-US" sz="3000" dirty="0">
                <a:solidFill>
                  <a:schemeClr val="dk1"/>
                </a:solidFill>
                <a:latin typeface="Montserrat"/>
                <a:ea typeface="Montserrat"/>
                <a:cs typeface="Montserrat"/>
                <a:sym typeface="Montserrat"/>
              </a:rPr>
              <a:t>	</a:t>
            </a:r>
            <a:r>
              <a:rPr lang="en-US" sz="2800" dirty="0">
                <a:solidFill>
                  <a:schemeClr val="dk1"/>
                </a:solidFill>
                <a:latin typeface="Montserrat"/>
                <a:ea typeface="Montserrat"/>
                <a:cs typeface="Montserrat"/>
                <a:sym typeface="Montserrat"/>
              </a:rPr>
              <a:t>Most large, endowed private foundations pay out at or slightly above 5% of required payout level.</a:t>
            </a:r>
            <a:endParaRPr sz="28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3000" dirty="0">
              <a:solidFill>
                <a:schemeClr val="dk1"/>
              </a:solidFill>
              <a:latin typeface="Montserrat"/>
              <a:ea typeface="Montserrat"/>
              <a:cs typeface="Montserrat"/>
              <a:sym typeface="Montserrat"/>
            </a:endParaRPr>
          </a:p>
          <a:p>
            <a:pPr marL="0" lvl="0" indent="0" algn="l" rtl="0">
              <a:lnSpc>
                <a:spcPct val="70000"/>
              </a:lnSpc>
              <a:spcBef>
                <a:spcPts val="1000"/>
              </a:spcBef>
              <a:spcAft>
                <a:spcPts val="0"/>
              </a:spcAft>
              <a:buClr>
                <a:schemeClr val="dk1"/>
              </a:buClr>
              <a:buSzPts val="1100"/>
              <a:buFont typeface="Arial"/>
              <a:buNone/>
            </a:pPr>
            <a:endParaRPr sz="1600" dirty="0">
              <a:solidFill>
                <a:srgbClr val="A6A6A6"/>
              </a:solidFill>
              <a:latin typeface="Montserrat"/>
              <a:ea typeface="Montserrat"/>
              <a:cs typeface="Montserrat"/>
              <a:sym typeface="Montserrat"/>
            </a:endParaRPr>
          </a:p>
          <a:p>
            <a:pPr marL="0" marR="0" lvl="0" indent="0" algn="l" rtl="0">
              <a:lnSpc>
                <a:spcPct val="100000"/>
              </a:lnSpc>
              <a:spcBef>
                <a:spcPts val="0"/>
              </a:spcBef>
              <a:spcAft>
                <a:spcPts val="0"/>
              </a:spcAft>
              <a:buClr>
                <a:srgbClr val="FFFFFF"/>
              </a:buClr>
              <a:buSzPts val="1000"/>
              <a:buFont typeface="Arial"/>
              <a:buNone/>
            </a:pPr>
            <a:endParaRPr sz="1800" b="1" dirty="0">
              <a:solidFill>
                <a:schemeClr val="accent1"/>
              </a:solidFill>
              <a:latin typeface="Montserrat"/>
              <a:ea typeface="Montserrat"/>
              <a:cs typeface="Montserrat"/>
              <a:sym typeface="Montserrat"/>
            </a:endParaRPr>
          </a:p>
        </p:txBody>
      </p:sp>
      <p:pic>
        <p:nvPicPr>
          <p:cNvPr id="4" name="Google Shape;1115;p181">
            <a:extLst>
              <a:ext uri="{FF2B5EF4-FFF2-40B4-BE49-F238E27FC236}">
                <a16:creationId xmlns:a16="http://schemas.microsoft.com/office/drawing/2014/main" id="{E0FE6A99-25A7-4916-AC8F-B0C3AB9805C4}"/>
              </a:ext>
            </a:extLst>
          </p:cNvPr>
          <p:cNvPicPr preferRelativeResize="0"/>
          <p:nvPr/>
        </p:nvPicPr>
        <p:blipFill>
          <a:blip r:embed="rId3">
            <a:alphaModFix/>
          </a:blip>
          <a:stretch>
            <a:fillRect/>
          </a:stretch>
        </p:blipFill>
        <p:spPr>
          <a:xfrm>
            <a:off x="10996782" y="6009905"/>
            <a:ext cx="1121668" cy="8480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185"/>
          <p:cNvSpPr txBox="1"/>
          <p:nvPr/>
        </p:nvSpPr>
        <p:spPr>
          <a:xfrm>
            <a:off x="326150" y="387425"/>
            <a:ext cx="11703900" cy="6296404"/>
          </a:xfrm>
          <a:prstGeom prst="rect">
            <a:avLst/>
          </a:prstGeom>
          <a:noFill/>
          <a:ln>
            <a:noFill/>
          </a:ln>
        </p:spPr>
        <p:txBody>
          <a:bodyPr spcFirstLastPara="1" wrap="square" lIns="94275" tIns="47125" rIns="94275" bIns="47125" anchor="t" anchorCtr="0">
            <a:noAutofit/>
          </a:bodyPr>
          <a:lstStyle/>
          <a:p>
            <a:pPr marL="0" marR="0" lvl="0" indent="0" algn="l" rtl="0">
              <a:lnSpc>
                <a:spcPct val="100000"/>
              </a:lnSpc>
              <a:spcBef>
                <a:spcPts val="0"/>
              </a:spcBef>
              <a:spcAft>
                <a:spcPts val="0"/>
              </a:spcAft>
              <a:buClr>
                <a:srgbClr val="FFFFFF"/>
              </a:buClr>
              <a:buSzPts val="1000"/>
              <a:buFont typeface="Arial"/>
              <a:buNone/>
            </a:pPr>
            <a:r>
              <a:rPr lang="en-US" sz="3000" b="1" dirty="0">
                <a:solidFill>
                  <a:schemeClr val="accent1"/>
                </a:solidFill>
                <a:latin typeface="Montserrat"/>
                <a:ea typeface="Montserrat"/>
                <a:cs typeface="Montserrat"/>
                <a:sym typeface="Montserrat"/>
              </a:rPr>
              <a:t>What is the Landscape of Racial Equity in Arts Funding?</a:t>
            </a:r>
            <a:endParaRPr sz="3000" b="1" dirty="0">
              <a:solidFill>
                <a:schemeClr val="accent1"/>
              </a:solidFill>
              <a:latin typeface="Montserrat"/>
              <a:ea typeface="Montserrat"/>
              <a:cs typeface="Montserrat"/>
              <a:sym typeface="Montserrat"/>
            </a:endParaRPr>
          </a:p>
          <a:p>
            <a:pPr marL="0" marR="0" lvl="0" indent="0" algn="l" rtl="0">
              <a:lnSpc>
                <a:spcPct val="115000"/>
              </a:lnSpc>
              <a:spcBef>
                <a:spcPts val="0"/>
              </a:spcBef>
              <a:spcAft>
                <a:spcPts val="0"/>
              </a:spcAft>
              <a:buNone/>
            </a:pPr>
            <a:endParaRPr sz="2600" b="1" dirty="0">
              <a:solidFill>
                <a:srgbClr val="333333"/>
              </a:solidFill>
              <a:latin typeface="Montserrat"/>
              <a:ea typeface="Montserrat"/>
              <a:cs typeface="Montserrat"/>
              <a:sym typeface="Montserrat"/>
            </a:endParaRPr>
          </a:p>
          <a:p>
            <a:pPr marL="1882775" lvl="0" indent="-1844675">
              <a:lnSpc>
                <a:spcPct val="115000"/>
              </a:lnSpc>
              <a:buClr>
                <a:schemeClr val="dk1"/>
              </a:buClr>
              <a:buSzPts val="3000"/>
            </a:pPr>
            <a:r>
              <a:rPr lang="en-US" sz="2400" b="1" dirty="0">
                <a:solidFill>
                  <a:schemeClr val="dk1"/>
                </a:solidFill>
                <a:latin typeface="Montserrat"/>
                <a:ea typeface="Montserrat"/>
                <a:cs typeface="Montserrat"/>
                <a:sym typeface="Montserrat"/>
              </a:rPr>
              <a:t>Finding 1: </a:t>
            </a:r>
            <a:r>
              <a:rPr lang="en-US" sz="2800" dirty="0">
                <a:solidFill>
                  <a:schemeClr val="dk1"/>
                </a:solidFill>
                <a:latin typeface="Montserrat"/>
                <a:ea typeface="Montserrat"/>
                <a:cs typeface="Montserrat"/>
                <a:sym typeface="Montserrat"/>
              </a:rPr>
              <a:t>	Arts foundations and nonprofit leaders are increasingly aware of diversity, equity, and inclusion issues in the nonprofit cultural sector.</a:t>
            </a:r>
          </a:p>
          <a:p>
            <a:pPr marL="1882775" lvl="0" indent="-1844675">
              <a:lnSpc>
                <a:spcPct val="115000"/>
              </a:lnSpc>
              <a:buClr>
                <a:schemeClr val="dk1"/>
              </a:buClr>
              <a:buSzPts val="3000"/>
            </a:pPr>
            <a:endParaRPr lang="en-US" sz="2800" dirty="0">
              <a:solidFill>
                <a:schemeClr val="dk1"/>
              </a:solidFill>
              <a:latin typeface="Montserrat"/>
              <a:ea typeface="Montserrat"/>
              <a:cs typeface="Montserrat"/>
              <a:sym typeface="Montserrat"/>
            </a:endParaRPr>
          </a:p>
          <a:p>
            <a:pPr marL="1882775" lvl="0" indent="-1844675">
              <a:lnSpc>
                <a:spcPct val="115000"/>
              </a:lnSpc>
              <a:buClr>
                <a:schemeClr val="dk1"/>
              </a:buClr>
              <a:buSzPts val="3000"/>
            </a:pPr>
            <a:r>
              <a:rPr lang="en-US" sz="2400" b="1" dirty="0">
                <a:solidFill>
                  <a:schemeClr val="dk1"/>
                </a:solidFill>
                <a:latin typeface="Montserrat"/>
                <a:ea typeface="Montserrat"/>
                <a:cs typeface="Montserrat"/>
                <a:sym typeface="Montserrat"/>
              </a:rPr>
              <a:t>Finding 2:</a:t>
            </a:r>
            <a:r>
              <a:rPr lang="en-US" sz="2800" dirty="0">
                <a:solidFill>
                  <a:schemeClr val="dk1"/>
                </a:solidFill>
                <a:latin typeface="Montserrat"/>
                <a:ea typeface="Montserrat"/>
                <a:cs typeface="Montserrat"/>
                <a:sym typeface="Montserrat"/>
              </a:rPr>
              <a:t>	But, despite these efforts, funding is getting less equitable.</a:t>
            </a:r>
            <a:endParaRPr sz="2600" dirty="0">
              <a:solidFill>
                <a:schemeClr val="dk1"/>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lang="en-US" sz="32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a:lnSpc>
                <a:spcPct val="70000"/>
              </a:lnSpc>
              <a:spcBef>
                <a:spcPts val="1000"/>
              </a:spcBef>
            </a:pPr>
            <a:r>
              <a:rPr lang="en-US" dirty="0">
                <a:solidFill>
                  <a:srgbClr val="A6A6A6"/>
                </a:solidFill>
                <a:latin typeface="Montserrat"/>
                <a:sym typeface="Montserrat"/>
              </a:rPr>
              <a:t>Source: “Not Just Money: Where is the Money Going?,” Helicon Collaborative, 2017</a:t>
            </a: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r>
              <a:rPr lang="en-US" dirty="0">
                <a:solidFill>
                  <a:srgbClr val="A6A6A6"/>
                </a:solidFill>
                <a:latin typeface="Montserrat"/>
                <a:ea typeface="Montserrat"/>
                <a:cs typeface="Montserrat"/>
                <a:sym typeface="Montserrat"/>
              </a:rPr>
              <a:t>Source: “Not Just Money: Where is the Money Going?,” Helicon Collaborative, 2017</a:t>
            </a:r>
            <a:endParaRPr dirty="0">
              <a:solidFill>
                <a:srgbClr val="A6A6A6"/>
              </a:solidFill>
              <a:latin typeface="Montserrat"/>
              <a:ea typeface="Montserrat"/>
              <a:cs typeface="Montserrat"/>
              <a:sym typeface="Montserrat"/>
            </a:endParaRPr>
          </a:p>
          <a:p>
            <a:pPr marL="0" marR="1524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800"/>
              </a:spcBef>
              <a:spcAft>
                <a:spcPts val="0"/>
              </a:spcAft>
              <a:buNone/>
            </a:pPr>
            <a:endParaRPr sz="1800" dirty="0">
              <a:solidFill>
                <a:srgbClr val="333333"/>
              </a:solidFill>
              <a:latin typeface="Montserrat"/>
              <a:ea typeface="Montserrat"/>
              <a:cs typeface="Montserrat"/>
              <a:sym typeface="Montserrat"/>
            </a:endParaRPr>
          </a:p>
          <a:p>
            <a:pPr marL="0" marR="0" lvl="0" indent="0" algn="l" rtl="0">
              <a:lnSpc>
                <a:spcPct val="100000"/>
              </a:lnSpc>
              <a:spcBef>
                <a:spcPts val="800"/>
              </a:spcBef>
              <a:spcAft>
                <a:spcPts val="0"/>
              </a:spcAft>
              <a:buClr>
                <a:srgbClr val="FFFFFF"/>
              </a:buClr>
              <a:buSzPts val="1000"/>
              <a:buFont typeface="Arial"/>
              <a:buNone/>
            </a:pPr>
            <a:endParaRPr sz="1800" b="1" dirty="0">
              <a:solidFill>
                <a:schemeClr val="accent1"/>
              </a:solidFill>
              <a:latin typeface="Montserrat"/>
              <a:ea typeface="Montserrat"/>
              <a:cs typeface="Montserrat"/>
              <a:sym typeface="Montserrat"/>
            </a:endParaRPr>
          </a:p>
        </p:txBody>
      </p:sp>
      <p:pic>
        <p:nvPicPr>
          <p:cNvPr id="6" name="Google Shape;1115;p181">
            <a:extLst>
              <a:ext uri="{FF2B5EF4-FFF2-40B4-BE49-F238E27FC236}">
                <a16:creationId xmlns:a16="http://schemas.microsoft.com/office/drawing/2014/main" id="{85ACF9F8-3B0F-40B4-8C1D-B7CDCA52C282}"/>
              </a:ext>
            </a:extLst>
          </p:cNvPr>
          <p:cNvPicPr preferRelativeResize="0"/>
          <p:nvPr/>
        </p:nvPicPr>
        <p:blipFill>
          <a:blip r:embed="rId3">
            <a:alphaModFix/>
          </a:blip>
          <a:stretch>
            <a:fillRect/>
          </a:stretch>
        </p:blipFill>
        <p:spPr>
          <a:xfrm>
            <a:off x="10996782" y="6009905"/>
            <a:ext cx="1121668" cy="8480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pic>
        <p:nvPicPr>
          <p:cNvPr id="1144" name="Google Shape;1144;p185"/>
          <p:cNvPicPr preferRelativeResize="0"/>
          <p:nvPr/>
        </p:nvPicPr>
        <p:blipFill>
          <a:blip r:embed="rId3">
            <a:alphaModFix/>
          </a:blip>
          <a:stretch>
            <a:fillRect/>
          </a:stretch>
        </p:blipFill>
        <p:spPr>
          <a:xfrm>
            <a:off x="455200" y="1447575"/>
            <a:ext cx="6006850" cy="4642101"/>
          </a:xfrm>
          <a:prstGeom prst="rect">
            <a:avLst/>
          </a:prstGeom>
          <a:noFill/>
          <a:ln>
            <a:noFill/>
          </a:ln>
        </p:spPr>
      </p:pic>
      <p:sp>
        <p:nvSpPr>
          <p:cNvPr id="1142" name="Google Shape;1142;p185"/>
          <p:cNvSpPr txBox="1"/>
          <p:nvPr/>
        </p:nvSpPr>
        <p:spPr>
          <a:xfrm>
            <a:off x="326150" y="387425"/>
            <a:ext cx="11703900" cy="6248700"/>
          </a:xfrm>
          <a:prstGeom prst="rect">
            <a:avLst/>
          </a:prstGeom>
          <a:noFill/>
          <a:ln>
            <a:noFill/>
          </a:ln>
        </p:spPr>
        <p:txBody>
          <a:bodyPr spcFirstLastPara="1" wrap="square" lIns="94275" tIns="47125" rIns="94275" bIns="47125" anchor="t" anchorCtr="0">
            <a:noAutofit/>
          </a:bodyPr>
          <a:lstStyle/>
          <a:p>
            <a:pPr marL="0" marR="0" lvl="0" indent="0" algn="l" rtl="0">
              <a:lnSpc>
                <a:spcPct val="100000"/>
              </a:lnSpc>
              <a:spcBef>
                <a:spcPts val="0"/>
              </a:spcBef>
              <a:spcAft>
                <a:spcPts val="0"/>
              </a:spcAft>
              <a:buClr>
                <a:srgbClr val="FFFFFF"/>
              </a:buClr>
              <a:buSzPts val="1000"/>
              <a:buFont typeface="Arial"/>
              <a:buNone/>
            </a:pPr>
            <a:r>
              <a:rPr lang="en-US" sz="3000" b="1" dirty="0">
                <a:solidFill>
                  <a:schemeClr val="accent1"/>
                </a:solidFill>
                <a:latin typeface="Montserrat"/>
                <a:ea typeface="Montserrat"/>
                <a:cs typeface="Montserrat"/>
                <a:sym typeface="Montserrat"/>
              </a:rPr>
              <a:t>What is the Landscape of Racial Equity in Arts Funding?</a:t>
            </a:r>
            <a:endParaRPr sz="3000" b="1" dirty="0">
              <a:solidFill>
                <a:schemeClr val="accent1"/>
              </a:solidFill>
              <a:latin typeface="Montserrat"/>
              <a:ea typeface="Montserrat"/>
              <a:cs typeface="Montserrat"/>
              <a:sym typeface="Montserrat"/>
            </a:endParaRPr>
          </a:p>
          <a:p>
            <a:pPr marL="0" marR="0" lvl="0" indent="0" algn="l" rtl="0">
              <a:lnSpc>
                <a:spcPct val="115000"/>
              </a:lnSpc>
              <a:spcBef>
                <a:spcPts val="0"/>
              </a:spcBef>
              <a:spcAft>
                <a:spcPts val="0"/>
              </a:spcAft>
              <a:buNone/>
            </a:pPr>
            <a:endParaRPr lang="en-US" sz="2600" b="1" dirty="0">
              <a:solidFill>
                <a:srgbClr val="333333"/>
              </a:solidFill>
              <a:latin typeface="Montserrat"/>
              <a:ea typeface="Montserrat"/>
              <a:cs typeface="Montserrat"/>
              <a:sym typeface="Montserrat"/>
            </a:endParaRPr>
          </a:p>
          <a:p>
            <a:pPr marL="0" marR="0" lvl="0" indent="0" algn="l" rtl="0">
              <a:lnSpc>
                <a:spcPct val="115000"/>
              </a:lnSpc>
              <a:spcBef>
                <a:spcPts val="0"/>
              </a:spcBef>
              <a:spcAft>
                <a:spcPts val="0"/>
              </a:spcAft>
              <a:buNone/>
            </a:pPr>
            <a:endParaRPr lang="en-US" sz="2600" b="1" dirty="0">
              <a:solidFill>
                <a:srgbClr val="333333"/>
              </a:solidFill>
              <a:latin typeface="Montserrat"/>
              <a:ea typeface="Montserrat"/>
              <a:cs typeface="Montserrat"/>
              <a:sym typeface="Montserrat"/>
            </a:endParaRPr>
          </a:p>
          <a:p>
            <a:pPr marL="0" marR="0" lvl="0" indent="0" algn="l" rtl="0">
              <a:lnSpc>
                <a:spcPct val="115000"/>
              </a:lnSpc>
              <a:spcBef>
                <a:spcPts val="0"/>
              </a:spcBef>
              <a:spcAft>
                <a:spcPts val="0"/>
              </a:spcAft>
              <a:buNone/>
            </a:pPr>
            <a:endParaRPr sz="2600" b="1" dirty="0">
              <a:solidFill>
                <a:srgbClr val="333333"/>
              </a:solidFill>
              <a:latin typeface="Montserrat"/>
              <a:ea typeface="Montserrat"/>
              <a:cs typeface="Montserrat"/>
              <a:sym typeface="Montserrat"/>
            </a:endParaRPr>
          </a:p>
          <a:p>
            <a:pPr marL="0" lvl="0" indent="0" algn="l" rtl="0">
              <a:lnSpc>
                <a:spcPct val="115000"/>
              </a:lnSpc>
              <a:spcBef>
                <a:spcPts val="0"/>
              </a:spcBef>
              <a:spcAft>
                <a:spcPts val="0"/>
              </a:spcAft>
              <a:buNone/>
            </a:pPr>
            <a:endParaRPr sz="2600" b="1" dirty="0">
              <a:solidFill>
                <a:srgbClr val="333333"/>
              </a:solidFill>
              <a:latin typeface="Montserrat"/>
              <a:ea typeface="Montserrat"/>
              <a:cs typeface="Montserrat"/>
              <a:sym typeface="Montserrat"/>
            </a:endParaRPr>
          </a:p>
          <a:p>
            <a:pPr marL="0" lvl="0" indent="0" algn="l" rtl="0">
              <a:lnSpc>
                <a:spcPct val="115000"/>
              </a:lnSpc>
              <a:spcBef>
                <a:spcPts val="0"/>
              </a:spcBef>
              <a:spcAft>
                <a:spcPts val="0"/>
              </a:spcAft>
              <a:buNone/>
            </a:pPr>
            <a:endParaRPr sz="2600" b="1" dirty="0">
              <a:solidFill>
                <a:srgbClr val="333333"/>
              </a:solidFill>
              <a:latin typeface="Montserrat"/>
              <a:ea typeface="Montserrat"/>
              <a:cs typeface="Montserrat"/>
              <a:sym typeface="Montserrat"/>
            </a:endParaRPr>
          </a:p>
          <a:p>
            <a:pPr marL="0" lvl="0" indent="0" algn="l" rtl="0">
              <a:lnSpc>
                <a:spcPct val="115000"/>
              </a:lnSpc>
              <a:spcBef>
                <a:spcPts val="0"/>
              </a:spcBef>
              <a:spcAft>
                <a:spcPts val="0"/>
              </a:spcAft>
              <a:buNone/>
            </a:pPr>
            <a:endParaRPr sz="2600" dirty="0">
              <a:solidFill>
                <a:schemeClr val="dk1"/>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r>
              <a:rPr lang="en-US" dirty="0">
                <a:solidFill>
                  <a:srgbClr val="A6A6A6"/>
                </a:solidFill>
                <a:latin typeface="Montserrat"/>
                <a:ea typeface="Montserrat"/>
                <a:cs typeface="Montserrat"/>
                <a:sym typeface="Montserrat"/>
              </a:rPr>
              <a:t>Source: “Not Just Money: Where is the Money Going?,” Helicon Collaborative, 2017</a:t>
            </a:r>
            <a:endParaRPr dirty="0">
              <a:solidFill>
                <a:srgbClr val="A6A6A6"/>
              </a:solidFill>
              <a:latin typeface="Montserrat"/>
              <a:ea typeface="Montserrat"/>
              <a:cs typeface="Montserrat"/>
              <a:sym typeface="Montserrat"/>
            </a:endParaRPr>
          </a:p>
          <a:p>
            <a:pPr marL="0" marR="1524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800"/>
              </a:spcBef>
              <a:spcAft>
                <a:spcPts val="0"/>
              </a:spcAft>
              <a:buNone/>
            </a:pPr>
            <a:endParaRPr sz="1800" dirty="0">
              <a:solidFill>
                <a:srgbClr val="333333"/>
              </a:solidFill>
              <a:latin typeface="Montserrat"/>
              <a:ea typeface="Montserrat"/>
              <a:cs typeface="Montserrat"/>
              <a:sym typeface="Montserrat"/>
            </a:endParaRPr>
          </a:p>
          <a:p>
            <a:pPr marL="0" marR="0" lvl="0" indent="0" algn="l" rtl="0">
              <a:lnSpc>
                <a:spcPct val="100000"/>
              </a:lnSpc>
              <a:spcBef>
                <a:spcPts val="800"/>
              </a:spcBef>
              <a:spcAft>
                <a:spcPts val="0"/>
              </a:spcAft>
              <a:buClr>
                <a:srgbClr val="FFFFFF"/>
              </a:buClr>
              <a:buSzPts val="1000"/>
              <a:buFont typeface="Arial"/>
              <a:buNone/>
            </a:pPr>
            <a:endParaRPr sz="1800" b="1" dirty="0">
              <a:solidFill>
                <a:schemeClr val="accent1"/>
              </a:solidFill>
              <a:latin typeface="Montserrat"/>
              <a:ea typeface="Montserrat"/>
              <a:cs typeface="Montserrat"/>
              <a:sym typeface="Montserrat"/>
            </a:endParaRPr>
          </a:p>
        </p:txBody>
      </p:sp>
      <p:sp>
        <p:nvSpPr>
          <p:cNvPr id="1145" name="Google Shape;1145;p185"/>
          <p:cNvSpPr txBox="1"/>
          <p:nvPr/>
        </p:nvSpPr>
        <p:spPr>
          <a:xfrm>
            <a:off x="6616300" y="1447575"/>
            <a:ext cx="3845400" cy="4300800"/>
          </a:xfrm>
          <a:prstGeom prst="rect">
            <a:avLst/>
          </a:prstGeom>
          <a:noFill/>
          <a:ln>
            <a:noFill/>
          </a:ln>
        </p:spPr>
        <p:txBody>
          <a:bodyPr spcFirstLastPara="1" wrap="square" lIns="91425" tIns="91425" rIns="91425" bIns="91425" anchor="t" anchorCtr="0">
            <a:noAutofit/>
          </a:bodyPr>
          <a:lstStyle/>
          <a:p>
            <a:pPr marL="100584" marR="0" lvl="0" indent="-100584" algn="l" rtl="0">
              <a:lnSpc>
                <a:spcPct val="115000"/>
              </a:lnSpc>
              <a:spcBef>
                <a:spcPts val="0"/>
              </a:spcBef>
              <a:spcAft>
                <a:spcPts val="0"/>
              </a:spcAft>
              <a:buNone/>
            </a:pPr>
            <a:r>
              <a:rPr lang="en-US" sz="2600" b="1" i="1">
                <a:solidFill>
                  <a:srgbClr val="333333"/>
                </a:solidFill>
                <a:latin typeface="Montserrat"/>
                <a:ea typeface="Montserrat"/>
                <a:cs typeface="Montserrat"/>
                <a:sym typeface="Montserrat"/>
              </a:rPr>
              <a:t>“As the portion of funding to the largest institutions has increased, the portion to smaller groups has declined.”</a:t>
            </a:r>
            <a:endParaRPr i="1"/>
          </a:p>
        </p:txBody>
      </p:sp>
      <p:pic>
        <p:nvPicPr>
          <p:cNvPr id="6" name="Google Shape;1115;p181">
            <a:extLst>
              <a:ext uri="{FF2B5EF4-FFF2-40B4-BE49-F238E27FC236}">
                <a16:creationId xmlns:a16="http://schemas.microsoft.com/office/drawing/2014/main" id="{85ACF9F8-3B0F-40B4-8C1D-B7CDCA52C282}"/>
              </a:ext>
            </a:extLst>
          </p:cNvPr>
          <p:cNvPicPr preferRelativeResize="0"/>
          <p:nvPr/>
        </p:nvPicPr>
        <p:blipFill>
          <a:blip r:embed="rId4">
            <a:alphaModFix/>
          </a:blip>
          <a:stretch>
            <a:fillRect/>
          </a:stretch>
        </p:blipFill>
        <p:spPr>
          <a:xfrm>
            <a:off x="10996782" y="6009905"/>
            <a:ext cx="1121668" cy="848095"/>
          </a:xfrm>
          <a:prstGeom prst="rect">
            <a:avLst/>
          </a:prstGeom>
          <a:noFill/>
          <a:ln>
            <a:noFill/>
          </a:ln>
        </p:spPr>
      </p:pic>
    </p:spTree>
    <p:extLst>
      <p:ext uri="{BB962C8B-B14F-4D97-AF65-F5344CB8AC3E}">
        <p14:creationId xmlns:p14="http://schemas.microsoft.com/office/powerpoint/2010/main" val="4261636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186"/>
          <p:cNvSpPr txBox="1"/>
          <p:nvPr/>
        </p:nvSpPr>
        <p:spPr>
          <a:xfrm>
            <a:off x="326150" y="387425"/>
            <a:ext cx="11703900" cy="6248700"/>
          </a:xfrm>
          <a:prstGeom prst="rect">
            <a:avLst/>
          </a:prstGeom>
          <a:noFill/>
          <a:ln>
            <a:noFill/>
          </a:ln>
        </p:spPr>
        <p:txBody>
          <a:bodyPr spcFirstLastPara="1" wrap="square" lIns="94275" tIns="47125" rIns="94275" bIns="47125" anchor="t" anchorCtr="0">
            <a:noAutofit/>
          </a:bodyPr>
          <a:lstStyle/>
          <a:p>
            <a:pPr marL="0" marR="0" lvl="0" indent="0" algn="l" rtl="0">
              <a:lnSpc>
                <a:spcPct val="100000"/>
              </a:lnSpc>
              <a:spcBef>
                <a:spcPts val="0"/>
              </a:spcBef>
              <a:spcAft>
                <a:spcPts val="0"/>
              </a:spcAft>
              <a:buClr>
                <a:srgbClr val="FFFFFF"/>
              </a:buClr>
              <a:buSzPts val="1000"/>
              <a:buFont typeface="Arial"/>
              <a:buNone/>
            </a:pPr>
            <a:r>
              <a:rPr lang="en-US" sz="3000" b="1" dirty="0">
                <a:solidFill>
                  <a:schemeClr val="accent1"/>
                </a:solidFill>
                <a:latin typeface="Montserrat"/>
                <a:ea typeface="Montserrat"/>
                <a:cs typeface="Montserrat"/>
                <a:sym typeface="Montserrat"/>
              </a:rPr>
              <a:t>What is the Landscape of Racial Equity in Arts Funding?</a:t>
            </a:r>
            <a:endParaRPr sz="3000" b="1" dirty="0">
              <a:solidFill>
                <a:schemeClr val="accent1"/>
              </a:solidFill>
              <a:latin typeface="Montserrat"/>
              <a:ea typeface="Montserrat"/>
              <a:cs typeface="Montserrat"/>
              <a:sym typeface="Montserrat"/>
            </a:endParaRPr>
          </a:p>
          <a:p>
            <a:pPr marL="0" marR="0" lvl="0" indent="0" algn="l" rtl="0">
              <a:lnSpc>
                <a:spcPct val="115000"/>
              </a:lnSpc>
              <a:spcBef>
                <a:spcPts val="0"/>
              </a:spcBef>
              <a:spcAft>
                <a:spcPts val="0"/>
              </a:spcAft>
              <a:buNone/>
            </a:pPr>
            <a:endParaRPr lang="en-US" sz="2600" b="1" dirty="0">
              <a:solidFill>
                <a:srgbClr val="333333"/>
              </a:solidFill>
              <a:latin typeface="Montserrat"/>
              <a:ea typeface="Montserrat"/>
              <a:cs typeface="Montserrat"/>
              <a:sym typeface="Montserrat"/>
            </a:endParaRPr>
          </a:p>
          <a:p>
            <a:pPr marL="0" marR="0" lvl="0" indent="0" algn="l" rtl="0">
              <a:lnSpc>
                <a:spcPct val="115000"/>
              </a:lnSpc>
              <a:spcBef>
                <a:spcPts val="0"/>
              </a:spcBef>
              <a:spcAft>
                <a:spcPts val="0"/>
              </a:spcAft>
              <a:buNone/>
            </a:pPr>
            <a:endParaRPr lang="en-US" sz="2600" b="1" dirty="0">
              <a:solidFill>
                <a:srgbClr val="333333"/>
              </a:solidFill>
              <a:latin typeface="Montserrat"/>
              <a:ea typeface="Montserrat"/>
              <a:cs typeface="Montserrat"/>
              <a:sym typeface="Montserrat"/>
            </a:endParaRPr>
          </a:p>
          <a:p>
            <a:pPr marL="0" marR="0" lvl="0" indent="0" algn="l" rtl="0">
              <a:lnSpc>
                <a:spcPct val="115000"/>
              </a:lnSpc>
              <a:spcBef>
                <a:spcPts val="0"/>
              </a:spcBef>
              <a:spcAft>
                <a:spcPts val="0"/>
              </a:spcAft>
              <a:buNone/>
            </a:pPr>
            <a:endParaRPr sz="2600" b="1" dirty="0">
              <a:solidFill>
                <a:srgbClr val="333333"/>
              </a:solidFill>
              <a:latin typeface="Montserrat"/>
              <a:ea typeface="Montserrat"/>
              <a:cs typeface="Montserrat"/>
              <a:sym typeface="Montserrat"/>
            </a:endParaRPr>
          </a:p>
          <a:p>
            <a:pPr marL="0" lvl="0" indent="0" algn="l" rtl="0">
              <a:lnSpc>
                <a:spcPct val="115000"/>
              </a:lnSpc>
              <a:spcBef>
                <a:spcPts val="0"/>
              </a:spcBef>
              <a:spcAft>
                <a:spcPts val="0"/>
              </a:spcAft>
              <a:buNone/>
            </a:pPr>
            <a:endParaRPr sz="2600" b="1" dirty="0">
              <a:solidFill>
                <a:srgbClr val="333333"/>
              </a:solidFill>
              <a:latin typeface="Montserrat"/>
              <a:ea typeface="Montserrat"/>
              <a:cs typeface="Montserrat"/>
              <a:sym typeface="Montserrat"/>
            </a:endParaRPr>
          </a:p>
          <a:p>
            <a:pPr marL="0" lvl="0" indent="0" algn="l" rtl="0">
              <a:lnSpc>
                <a:spcPct val="115000"/>
              </a:lnSpc>
              <a:spcBef>
                <a:spcPts val="0"/>
              </a:spcBef>
              <a:spcAft>
                <a:spcPts val="0"/>
              </a:spcAft>
              <a:buNone/>
            </a:pPr>
            <a:endParaRPr sz="2600" b="1" dirty="0">
              <a:solidFill>
                <a:srgbClr val="333333"/>
              </a:solidFill>
              <a:latin typeface="Montserrat"/>
              <a:ea typeface="Montserrat"/>
              <a:cs typeface="Montserrat"/>
              <a:sym typeface="Montserrat"/>
            </a:endParaRPr>
          </a:p>
          <a:p>
            <a:pPr marL="0" lvl="0" indent="0" algn="l" rtl="0">
              <a:lnSpc>
                <a:spcPct val="115000"/>
              </a:lnSpc>
              <a:spcBef>
                <a:spcPts val="0"/>
              </a:spcBef>
              <a:spcAft>
                <a:spcPts val="0"/>
              </a:spcAft>
              <a:buNone/>
            </a:pPr>
            <a:endParaRPr sz="2600" dirty="0">
              <a:solidFill>
                <a:schemeClr val="dk1"/>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lang="en-US" sz="1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r>
              <a:rPr lang="en-US" dirty="0">
                <a:solidFill>
                  <a:srgbClr val="A6A6A6"/>
                </a:solidFill>
                <a:latin typeface="Montserrat"/>
                <a:ea typeface="Montserrat"/>
                <a:cs typeface="Montserrat"/>
                <a:sym typeface="Montserrat"/>
              </a:rPr>
              <a:t>Source: “Not Just Money: Where is the Money Going?,” Helicon Collaborative, 2017</a:t>
            </a:r>
            <a:endParaRPr dirty="0">
              <a:solidFill>
                <a:srgbClr val="A6A6A6"/>
              </a:solidFill>
              <a:latin typeface="Montserrat"/>
              <a:ea typeface="Montserrat"/>
              <a:cs typeface="Montserrat"/>
              <a:sym typeface="Montserrat"/>
            </a:endParaRPr>
          </a:p>
          <a:p>
            <a:pPr marL="0" marR="1524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800"/>
              </a:spcBef>
              <a:spcAft>
                <a:spcPts val="0"/>
              </a:spcAft>
              <a:buNone/>
            </a:pPr>
            <a:endParaRPr sz="1800" dirty="0">
              <a:solidFill>
                <a:srgbClr val="333333"/>
              </a:solidFill>
              <a:latin typeface="Montserrat"/>
              <a:ea typeface="Montserrat"/>
              <a:cs typeface="Montserrat"/>
              <a:sym typeface="Montserrat"/>
            </a:endParaRPr>
          </a:p>
          <a:p>
            <a:pPr marL="0" marR="0" lvl="0" indent="0" algn="l" rtl="0">
              <a:lnSpc>
                <a:spcPct val="100000"/>
              </a:lnSpc>
              <a:spcBef>
                <a:spcPts val="800"/>
              </a:spcBef>
              <a:spcAft>
                <a:spcPts val="0"/>
              </a:spcAft>
              <a:buClr>
                <a:srgbClr val="FFFFFF"/>
              </a:buClr>
              <a:buSzPts val="1000"/>
              <a:buFont typeface="Arial"/>
              <a:buNone/>
            </a:pPr>
            <a:endParaRPr sz="1800" b="1" dirty="0">
              <a:solidFill>
                <a:schemeClr val="accent1"/>
              </a:solidFill>
              <a:latin typeface="Montserrat"/>
              <a:ea typeface="Montserrat"/>
              <a:cs typeface="Montserrat"/>
              <a:sym typeface="Montserrat"/>
            </a:endParaRPr>
          </a:p>
        </p:txBody>
      </p:sp>
      <p:pic>
        <p:nvPicPr>
          <p:cNvPr id="1152" name="Google Shape;1152;p186"/>
          <p:cNvPicPr preferRelativeResize="0"/>
          <p:nvPr/>
        </p:nvPicPr>
        <p:blipFill>
          <a:blip r:embed="rId3">
            <a:alphaModFix/>
          </a:blip>
          <a:stretch>
            <a:fillRect/>
          </a:stretch>
        </p:blipFill>
        <p:spPr>
          <a:xfrm>
            <a:off x="455200" y="1448483"/>
            <a:ext cx="6006850" cy="4640292"/>
          </a:xfrm>
          <a:prstGeom prst="rect">
            <a:avLst/>
          </a:prstGeom>
          <a:noFill/>
          <a:ln>
            <a:noFill/>
          </a:ln>
        </p:spPr>
      </p:pic>
      <p:sp>
        <p:nvSpPr>
          <p:cNvPr id="1154" name="Google Shape;1154;p186"/>
          <p:cNvSpPr txBox="1"/>
          <p:nvPr/>
        </p:nvSpPr>
        <p:spPr>
          <a:xfrm>
            <a:off x="6616300" y="1447575"/>
            <a:ext cx="4541557" cy="4300800"/>
          </a:xfrm>
          <a:prstGeom prst="rect">
            <a:avLst/>
          </a:prstGeom>
          <a:noFill/>
          <a:ln>
            <a:noFill/>
          </a:ln>
        </p:spPr>
        <p:txBody>
          <a:bodyPr spcFirstLastPara="1" wrap="square" lIns="91425" tIns="91425" rIns="91425" bIns="91425" anchor="t" anchorCtr="0">
            <a:noAutofit/>
          </a:bodyPr>
          <a:lstStyle/>
          <a:p>
            <a:pPr marL="100584" marR="0" lvl="0" indent="-100584" algn="l" rtl="0">
              <a:lnSpc>
                <a:spcPct val="115000"/>
              </a:lnSpc>
              <a:spcBef>
                <a:spcPts val="0"/>
              </a:spcBef>
              <a:spcAft>
                <a:spcPts val="0"/>
              </a:spcAft>
              <a:buNone/>
            </a:pPr>
            <a:r>
              <a:rPr lang="en-US" sz="2600" b="1" i="1" dirty="0">
                <a:solidFill>
                  <a:srgbClr val="333333"/>
                </a:solidFill>
                <a:latin typeface="Montserrat"/>
                <a:ea typeface="Montserrat"/>
                <a:cs typeface="Montserrat"/>
                <a:sym typeface="Montserrat"/>
              </a:rPr>
              <a:t>“People of color represent 37% of the population, but just 4% of all foundation arts funding is allocated to groups whose primary mission is to serve communities of color.”</a:t>
            </a:r>
            <a:endParaRPr sz="2600" b="1" i="1" dirty="0">
              <a:solidFill>
                <a:srgbClr val="333333"/>
              </a:solidFill>
              <a:latin typeface="Montserrat"/>
              <a:ea typeface="Montserrat"/>
              <a:cs typeface="Montserrat"/>
              <a:sym typeface="Montserrat"/>
            </a:endParaRPr>
          </a:p>
        </p:txBody>
      </p:sp>
      <p:pic>
        <p:nvPicPr>
          <p:cNvPr id="6" name="Google Shape;1115;p181">
            <a:extLst>
              <a:ext uri="{FF2B5EF4-FFF2-40B4-BE49-F238E27FC236}">
                <a16:creationId xmlns:a16="http://schemas.microsoft.com/office/drawing/2014/main" id="{BA61E21D-6E3E-4A65-AC06-B80D59311A3D}"/>
              </a:ext>
            </a:extLst>
          </p:cNvPr>
          <p:cNvPicPr preferRelativeResize="0"/>
          <p:nvPr/>
        </p:nvPicPr>
        <p:blipFill>
          <a:blip r:embed="rId4">
            <a:alphaModFix/>
          </a:blip>
          <a:stretch>
            <a:fillRect/>
          </a:stretch>
        </p:blipFill>
        <p:spPr>
          <a:xfrm>
            <a:off x="10996782" y="6009905"/>
            <a:ext cx="1121668" cy="8480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185"/>
          <p:cNvSpPr txBox="1"/>
          <p:nvPr/>
        </p:nvSpPr>
        <p:spPr>
          <a:xfrm>
            <a:off x="326150" y="387425"/>
            <a:ext cx="11703900" cy="6296404"/>
          </a:xfrm>
          <a:prstGeom prst="rect">
            <a:avLst/>
          </a:prstGeom>
          <a:noFill/>
          <a:ln>
            <a:noFill/>
          </a:ln>
        </p:spPr>
        <p:txBody>
          <a:bodyPr spcFirstLastPara="1" wrap="square" lIns="94275" tIns="47125" rIns="94275" bIns="47125" anchor="t" anchorCtr="0">
            <a:noAutofit/>
          </a:bodyPr>
          <a:lstStyle/>
          <a:p>
            <a:pPr marL="0" marR="0" lvl="0" indent="0" algn="l" rtl="0">
              <a:lnSpc>
                <a:spcPct val="100000"/>
              </a:lnSpc>
              <a:spcBef>
                <a:spcPts val="0"/>
              </a:spcBef>
              <a:spcAft>
                <a:spcPts val="0"/>
              </a:spcAft>
              <a:buClr>
                <a:srgbClr val="FFFFFF"/>
              </a:buClr>
              <a:buSzPts val="1000"/>
              <a:buFont typeface="Arial"/>
              <a:buNone/>
            </a:pPr>
            <a:r>
              <a:rPr lang="en-US" sz="3000" b="1" dirty="0">
                <a:solidFill>
                  <a:schemeClr val="accent1"/>
                </a:solidFill>
                <a:latin typeface="Montserrat"/>
                <a:ea typeface="Montserrat"/>
                <a:cs typeface="Montserrat"/>
                <a:sym typeface="Montserrat"/>
              </a:rPr>
              <a:t>What is the Landscape of Racial Equity in Arts Funding?</a:t>
            </a:r>
            <a:endParaRPr sz="3000" b="1" dirty="0">
              <a:solidFill>
                <a:schemeClr val="accent1"/>
              </a:solidFill>
              <a:latin typeface="Montserrat"/>
              <a:ea typeface="Montserrat"/>
              <a:cs typeface="Montserrat"/>
              <a:sym typeface="Montserrat"/>
            </a:endParaRPr>
          </a:p>
          <a:p>
            <a:pPr marL="0" marR="0" lvl="0" indent="0" algn="l" rtl="0">
              <a:lnSpc>
                <a:spcPct val="115000"/>
              </a:lnSpc>
              <a:spcBef>
                <a:spcPts val="0"/>
              </a:spcBef>
              <a:spcAft>
                <a:spcPts val="0"/>
              </a:spcAft>
              <a:buNone/>
            </a:pPr>
            <a:endParaRPr sz="2600" b="1" dirty="0">
              <a:solidFill>
                <a:srgbClr val="333333"/>
              </a:solidFill>
              <a:latin typeface="Montserrat"/>
              <a:ea typeface="Montserrat"/>
              <a:cs typeface="Montserrat"/>
              <a:sym typeface="Montserrat"/>
            </a:endParaRPr>
          </a:p>
          <a:p>
            <a:pPr marL="1882775" lvl="0" indent="-1844675">
              <a:lnSpc>
                <a:spcPct val="115000"/>
              </a:lnSpc>
              <a:buClr>
                <a:schemeClr val="dk1"/>
              </a:buClr>
              <a:buSzPts val="3000"/>
            </a:pPr>
            <a:r>
              <a:rPr lang="en-US" sz="2400" b="1" dirty="0">
                <a:solidFill>
                  <a:schemeClr val="dk1"/>
                </a:solidFill>
                <a:latin typeface="Montserrat"/>
                <a:ea typeface="Montserrat"/>
                <a:cs typeface="Montserrat"/>
                <a:sym typeface="Montserrat"/>
              </a:rPr>
              <a:t>Finding 3: </a:t>
            </a:r>
            <a:r>
              <a:rPr lang="en-US" sz="2800" dirty="0">
                <a:solidFill>
                  <a:schemeClr val="dk1"/>
                </a:solidFill>
                <a:latin typeface="Montserrat"/>
                <a:ea typeface="Montserrat"/>
                <a:cs typeface="Montserrat"/>
                <a:sym typeface="Montserrat"/>
              </a:rPr>
              <a:t>	The inequities are systemic, and local funding patterns mirror national ones.</a:t>
            </a:r>
          </a:p>
          <a:p>
            <a:pPr marL="1882775" lvl="0" indent="-1844675">
              <a:lnSpc>
                <a:spcPct val="115000"/>
              </a:lnSpc>
              <a:buClr>
                <a:schemeClr val="dk1"/>
              </a:buClr>
              <a:buSzPts val="3000"/>
            </a:pPr>
            <a:endParaRPr lang="en-US" sz="2800" dirty="0">
              <a:solidFill>
                <a:schemeClr val="dk1"/>
              </a:solidFill>
              <a:latin typeface="Montserrat"/>
              <a:ea typeface="Montserrat"/>
              <a:cs typeface="Montserrat"/>
              <a:sym typeface="Montserrat"/>
            </a:endParaRPr>
          </a:p>
          <a:p>
            <a:pPr marL="1882775" lvl="0" indent="-1844675">
              <a:lnSpc>
                <a:spcPct val="115000"/>
              </a:lnSpc>
              <a:buClr>
                <a:schemeClr val="dk1"/>
              </a:buClr>
              <a:buSzPts val="3000"/>
            </a:pPr>
            <a:r>
              <a:rPr lang="en-US" sz="2400" b="1" dirty="0">
                <a:solidFill>
                  <a:schemeClr val="dk1"/>
                </a:solidFill>
                <a:latin typeface="Montserrat"/>
                <a:ea typeface="Montserrat"/>
                <a:cs typeface="Montserrat"/>
                <a:sym typeface="Montserrat"/>
              </a:rPr>
              <a:t>Finding 4:</a:t>
            </a:r>
            <a:r>
              <a:rPr lang="en-US" sz="2800" dirty="0">
                <a:solidFill>
                  <a:schemeClr val="dk1"/>
                </a:solidFill>
                <a:latin typeface="Montserrat"/>
                <a:ea typeface="Montserrat"/>
                <a:cs typeface="Montserrat"/>
                <a:sym typeface="Montserrat"/>
              </a:rPr>
              <a:t>	San Francisco shows that sustained and systemic efforts can make a difference.</a:t>
            </a:r>
            <a:endParaRPr sz="2600" dirty="0">
              <a:solidFill>
                <a:schemeClr val="dk1"/>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lang="en-US" sz="32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lang="en-US" sz="36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a:lnSpc>
                <a:spcPct val="70000"/>
              </a:lnSpc>
              <a:spcBef>
                <a:spcPts val="1000"/>
              </a:spcBef>
            </a:pPr>
            <a:r>
              <a:rPr lang="en-US" dirty="0">
                <a:solidFill>
                  <a:srgbClr val="A6A6A6"/>
                </a:solidFill>
                <a:latin typeface="Montserrat"/>
                <a:sym typeface="Montserrat"/>
              </a:rPr>
              <a:t>Source: “Not Just Money: Where is the Money Going?,” Helicon Collaborative, 2017</a:t>
            </a: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r>
              <a:rPr lang="en-US" dirty="0">
                <a:solidFill>
                  <a:srgbClr val="A6A6A6"/>
                </a:solidFill>
                <a:latin typeface="Montserrat"/>
                <a:ea typeface="Montserrat"/>
                <a:cs typeface="Montserrat"/>
                <a:sym typeface="Montserrat"/>
              </a:rPr>
              <a:t>Source: “Not Just Money: Where is the Money Going?,” Helicon Collaborative, 2017</a:t>
            </a:r>
            <a:endParaRPr dirty="0">
              <a:solidFill>
                <a:srgbClr val="A6A6A6"/>
              </a:solidFill>
              <a:latin typeface="Montserrat"/>
              <a:ea typeface="Montserrat"/>
              <a:cs typeface="Montserrat"/>
              <a:sym typeface="Montserrat"/>
            </a:endParaRPr>
          </a:p>
          <a:p>
            <a:pPr marL="0" marR="1524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800"/>
              </a:spcBef>
              <a:spcAft>
                <a:spcPts val="0"/>
              </a:spcAft>
              <a:buNone/>
            </a:pPr>
            <a:endParaRPr sz="1800" dirty="0">
              <a:solidFill>
                <a:srgbClr val="333333"/>
              </a:solidFill>
              <a:latin typeface="Montserrat"/>
              <a:ea typeface="Montserrat"/>
              <a:cs typeface="Montserrat"/>
              <a:sym typeface="Montserrat"/>
            </a:endParaRPr>
          </a:p>
          <a:p>
            <a:pPr marL="0" marR="0" lvl="0" indent="0" algn="l" rtl="0">
              <a:lnSpc>
                <a:spcPct val="100000"/>
              </a:lnSpc>
              <a:spcBef>
                <a:spcPts val="800"/>
              </a:spcBef>
              <a:spcAft>
                <a:spcPts val="0"/>
              </a:spcAft>
              <a:buClr>
                <a:srgbClr val="FFFFFF"/>
              </a:buClr>
              <a:buSzPts val="1000"/>
              <a:buFont typeface="Arial"/>
              <a:buNone/>
            </a:pPr>
            <a:endParaRPr sz="1800" b="1" dirty="0">
              <a:solidFill>
                <a:schemeClr val="accent1"/>
              </a:solidFill>
              <a:latin typeface="Montserrat"/>
              <a:ea typeface="Montserrat"/>
              <a:cs typeface="Montserrat"/>
              <a:sym typeface="Montserrat"/>
            </a:endParaRPr>
          </a:p>
        </p:txBody>
      </p:sp>
      <p:pic>
        <p:nvPicPr>
          <p:cNvPr id="6" name="Google Shape;1115;p181">
            <a:extLst>
              <a:ext uri="{FF2B5EF4-FFF2-40B4-BE49-F238E27FC236}">
                <a16:creationId xmlns:a16="http://schemas.microsoft.com/office/drawing/2014/main" id="{85ACF9F8-3B0F-40B4-8C1D-B7CDCA52C282}"/>
              </a:ext>
            </a:extLst>
          </p:cNvPr>
          <p:cNvPicPr preferRelativeResize="0"/>
          <p:nvPr/>
        </p:nvPicPr>
        <p:blipFill>
          <a:blip r:embed="rId3">
            <a:alphaModFix/>
          </a:blip>
          <a:stretch>
            <a:fillRect/>
          </a:stretch>
        </p:blipFill>
        <p:spPr>
          <a:xfrm>
            <a:off x="10996782" y="6009905"/>
            <a:ext cx="1121668" cy="848095"/>
          </a:xfrm>
          <a:prstGeom prst="rect">
            <a:avLst/>
          </a:prstGeom>
          <a:noFill/>
          <a:ln>
            <a:noFill/>
          </a:ln>
        </p:spPr>
      </p:pic>
    </p:spTree>
    <p:extLst>
      <p:ext uri="{BB962C8B-B14F-4D97-AF65-F5344CB8AC3E}">
        <p14:creationId xmlns:p14="http://schemas.microsoft.com/office/powerpoint/2010/main" val="198959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87"/>
          <p:cNvSpPr txBox="1"/>
          <p:nvPr/>
        </p:nvSpPr>
        <p:spPr>
          <a:xfrm>
            <a:off x="326150" y="387425"/>
            <a:ext cx="11703900" cy="6248700"/>
          </a:xfrm>
          <a:prstGeom prst="rect">
            <a:avLst/>
          </a:prstGeom>
          <a:noFill/>
          <a:ln>
            <a:noFill/>
          </a:ln>
        </p:spPr>
        <p:txBody>
          <a:bodyPr spcFirstLastPara="1" wrap="square" lIns="94275" tIns="47125" rIns="94275" bIns="47125" anchor="t" anchorCtr="0">
            <a:noAutofit/>
          </a:bodyPr>
          <a:lstStyle/>
          <a:p>
            <a:pPr marL="0" marR="0" lvl="0" indent="0" algn="l" rtl="0">
              <a:lnSpc>
                <a:spcPct val="100000"/>
              </a:lnSpc>
              <a:spcBef>
                <a:spcPts val="0"/>
              </a:spcBef>
              <a:spcAft>
                <a:spcPts val="0"/>
              </a:spcAft>
              <a:buClr>
                <a:srgbClr val="FFFFFF"/>
              </a:buClr>
              <a:buSzPts val="1000"/>
              <a:buFont typeface="Arial"/>
              <a:buNone/>
            </a:pPr>
            <a:r>
              <a:rPr lang="en-US" sz="3000" b="1" dirty="0">
                <a:solidFill>
                  <a:schemeClr val="accent1"/>
                </a:solidFill>
                <a:latin typeface="Montserrat"/>
                <a:ea typeface="Montserrat"/>
                <a:cs typeface="Montserrat"/>
                <a:sym typeface="Montserrat"/>
              </a:rPr>
              <a:t>What is the Landscape of Racial Equity in Arts Funding?</a:t>
            </a:r>
            <a:endParaRPr sz="3000" b="1" dirty="0">
              <a:solidFill>
                <a:schemeClr val="accent1"/>
              </a:solidFill>
              <a:latin typeface="Montserrat"/>
              <a:ea typeface="Montserrat"/>
              <a:cs typeface="Montserrat"/>
              <a:sym typeface="Montserrat"/>
            </a:endParaRPr>
          </a:p>
          <a:p>
            <a:pPr marL="0" marR="0" lvl="0" indent="0" algn="l" rtl="0">
              <a:lnSpc>
                <a:spcPct val="115000"/>
              </a:lnSpc>
              <a:spcBef>
                <a:spcPts val="0"/>
              </a:spcBef>
              <a:spcAft>
                <a:spcPts val="0"/>
              </a:spcAft>
              <a:buNone/>
            </a:pPr>
            <a:endParaRPr lang="en-US" sz="2600" b="1" dirty="0">
              <a:solidFill>
                <a:srgbClr val="333333"/>
              </a:solidFill>
              <a:latin typeface="Montserrat"/>
              <a:ea typeface="Montserrat"/>
              <a:cs typeface="Montserrat"/>
              <a:sym typeface="Montserrat"/>
            </a:endParaRPr>
          </a:p>
          <a:p>
            <a:pPr marL="0" marR="0" lvl="0" indent="0" algn="l" rtl="0">
              <a:lnSpc>
                <a:spcPct val="115000"/>
              </a:lnSpc>
              <a:spcBef>
                <a:spcPts val="0"/>
              </a:spcBef>
              <a:spcAft>
                <a:spcPts val="0"/>
              </a:spcAft>
              <a:buNone/>
            </a:pPr>
            <a:endParaRPr lang="en-US" sz="2600" b="1" dirty="0">
              <a:solidFill>
                <a:srgbClr val="333333"/>
              </a:solidFill>
              <a:latin typeface="Montserrat"/>
              <a:ea typeface="Montserrat"/>
              <a:cs typeface="Montserrat"/>
              <a:sym typeface="Montserrat"/>
            </a:endParaRPr>
          </a:p>
          <a:p>
            <a:pPr marL="0" marR="0" lvl="0" indent="0" algn="l" rtl="0">
              <a:lnSpc>
                <a:spcPct val="115000"/>
              </a:lnSpc>
              <a:spcBef>
                <a:spcPts val="0"/>
              </a:spcBef>
              <a:spcAft>
                <a:spcPts val="0"/>
              </a:spcAft>
              <a:buNone/>
            </a:pPr>
            <a:endParaRPr sz="2600" b="1" dirty="0">
              <a:solidFill>
                <a:srgbClr val="333333"/>
              </a:solidFill>
              <a:latin typeface="Montserrat"/>
              <a:ea typeface="Montserrat"/>
              <a:cs typeface="Montserrat"/>
              <a:sym typeface="Montserrat"/>
            </a:endParaRPr>
          </a:p>
          <a:p>
            <a:pPr marL="0" lvl="0" indent="0" algn="l" rtl="0">
              <a:lnSpc>
                <a:spcPct val="115000"/>
              </a:lnSpc>
              <a:spcBef>
                <a:spcPts val="0"/>
              </a:spcBef>
              <a:spcAft>
                <a:spcPts val="0"/>
              </a:spcAft>
              <a:buNone/>
            </a:pPr>
            <a:endParaRPr sz="2600" b="1" dirty="0">
              <a:solidFill>
                <a:srgbClr val="333333"/>
              </a:solidFill>
              <a:latin typeface="Montserrat"/>
              <a:ea typeface="Montserrat"/>
              <a:cs typeface="Montserrat"/>
              <a:sym typeface="Montserrat"/>
            </a:endParaRPr>
          </a:p>
          <a:p>
            <a:pPr marL="0" lvl="0" indent="0" algn="l" rtl="0">
              <a:lnSpc>
                <a:spcPct val="115000"/>
              </a:lnSpc>
              <a:spcBef>
                <a:spcPts val="0"/>
              </a:spcBef>
              <a:spcAft>
                <a:spcPts val="0"/>
              </a:spcAft>
              <a:buNone/>
            </a:pPr>
            <a:endParaRPr sz="2600" b="1" dirty="0">
              <a:solidFill>
                <a:srgbClr val="333333"/>
              </a:solidFill>
              <a:latin typeface="Montserrat"/>
              <a:ea typeface="Montserrat"/>
              <a:cs typeface="Montserrat"/>
              <a:sym typeface="Montserrat"/>
            </a:endParaRPr>
          </a:p>
          <a:p>
            <a:pPr marL="0" lvl="0" indent="0" algn="l" rtl="0">
              <a:lnSpc>
                <a:spcPct val="115000"/>
              </a:lnSpc>
              <a:spcBef>
                <a:spcPts val="0"/>
              </a:spcBef>
              <a:spcAft>
                <a:spcPts val="0"/>
              </a:spcAft>
              <a:buNone/>
            </a:pPr>
            <a:endParaRPr sz="2600" dirty="0">
              <a:solidFill>
                <a:schemeClr val="dk1"/>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18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lang="en-US" sz="100"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endParaRPr dirty="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r>
              <a:rPr lang="en-US" dirty="0">
                <a:solidFill>
                  <a:srgbClr val="A6A6A6"/>
                </a:solidFill>
                <a:latin typeface="Montserrat"/>
                <a:ea typeface="Montserrat"/>
                <a:cs typeface="Montserrat"/>
                <a:sym typeface="Montserrat"/>
              </a:rPr>
              <a:t>Source: “Not Just Money: Where is the Money Going?,” Helicon Collaborative, 2017</a:t>
            </a:r>
            <a:endParaRPr dirty="0">
              <a:solidFill>
                <a:srgbClr val="A6A6A6"/>
              </a:solidFill>
              <a:latin typeface="Montserrat"/>
              <a:ea typeface="Montserrat"/>
              <a:cs typeface="Montserrat"/>
              <a:sym typeface="Montserrat"/>
            </a:endParaRPr>
          </a:p>
          <a:p>
            <a:pPr marL="0" marR="1524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800"/>
              </a:spcBef>
              <a:spcAft>
                <a:spcPts val="0"/>
              </a:spcAft>
              <a:buNone/>
            </a:pPr>
            <a:endParaRPr sz="1800" dirty="0">
              <a:solidFill>
                <a:srgbClr val="333333"/>
              </a:solidFill>
              <a:latin typeface="Montserrat"/>
              <a:ea typeface="Montserrat"/>
              <a:cs typeface="Montserrat"/>
              <a:sym typeface="Montserrat"/>
            </a:endParaRPr>
          </a:p>
          <a:p>
            <a:pPr marL="0" marR="0" lvl="0" indent="0" algn="l" rtl="0">
              <a:lnSpc>
                <a:spcPct val="100000"/>
              </a:lnSpc>
              <a:spcBef>
                <a:spcPts val="800"/>
              </a:spcBef>
              <a:spcAft>
                <a:spcPts val="0"/>
              </a:spcAft>
              <a:buClr>
                <a:srgbClr val="FFFFFF"/>
              </a:buClr>
              <a:buSzPts val="1000"/>
              <a:buFont typeface="Arial"/>
              <a:buNone/>
            </a:pPr>
            <a:endParaRPr sz="1800" b="1" dirty="0">
              <a:solidFill>
                <a:schemeClr val="accent1"/>
              </a:solidFill>
              <a:latin typeface="Montserrat"/>
              <a:ea typeface="Montserrat"/>
              <a:cs typeface="Montserrat"/>
              <a:sym typeface="Montserrat"/>
            </a:endParaRPr>
          </a:p>
        </p:txBody>
      </p:sp>
      <p:pic>
        <p:nvPicPr>
          <p:cNvPr id="1162" name="Google Shape;1162;p187"/>
          <p:cNvPicPr preferRelativeResize="0"/>
          <p:nvPr/>
        </p:nvPicPr>
        <p:blipFill>
          <a:blip r:embed="rId3">
            <a:alphaModFix/>
          </a:blip>
          <a:stretch>
            <a:fillRect/>
          </a:stretch>
        </p:blipFill>
        <p:spPr>
          <a:xfrm>
            <a:off x="455200" y="1389900"/>
            <a:ext cx="4420030" cy="4243225"/>
          </a:xfrm>
          <a:prstGeom prst="rect">
            <a:avLst/>
          </a:prstGeom>
          <a:noFill/>
          <a:ln>
            <a:noFill/>
          </a:ln>
        </p:spPr>
      </p:pic>
      <p:pic>
        <p:nvPicPr>
          <p:cNvPr id="1163" name="Google Shape;1163;p187"/>
          <p:cNvPicPr preferRelativeResize="0"/>
          <p:nvPr/>
        </p:nvPicPr>
        <p:blipFill>
          <a:blip r:embed="rId4">
            <a:alphaModFix/>
          </a:blip>
          <a:stretch>
            <a:fillRect/>
          </a:stretch>
        </p:blipFill>
        <p:spPr>
          <a:xfrm>
            <a:off x="5006245" y="1389900"/>
            <a:ext cx="5490706" cy="4243225"/>
          </a:xfrm>
          <a:prstGeom prst="rect">
            <a:avLst/>
          </a:prstGeom>
          <a:noFill/>
          <a:ln>
            <a:noFill/>
          </a:ln>
        </p:spPr>
      </p:pic>
      <p:pic>
        <p:nvPicPr>
          <p:cNvPr id="6" name="Google Shape;1115;p181">
            <a:extLst>
              <a:ext uri="{FF2B5EF4-FFF2-40B4-BE49-F238E27FC236}">
                <a16:creationId xmlns:a16="http://schemas.microsoft.com/office/drawing/2014/main" id="{B50FC080-FB25-4218-96AD-9DA4B13490D1}"/>
              </a:ext>
            </a:extLst>
          </p:cNvPr>
          <p:cNvPicPr preferRelativeResize="0"/>
          <p:nvPr/>
        </p:nvPicPr>
        <p:blipFill>
          <a:blip r:embed="rId5">
            <a:alphaModFix/>
          </a:blip>
          <a:stretch>
            <a:fillRect/>
          </a:stretch>
        </p:blipFill>
        <p:spPr>
          <a:xfrm>
            <a:off x="10996782" y="6009905"/>
            <a:ext cx="1121668" cy="8480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188"/>
          <p:cNvSpPr txBox="1"/>
          <p:nvPr/>
        </p:nvSpPr>
        <p:spPr>
          <a:xfrm>
            <a:off x="326150" y="387425"/>
            <a:ext cx="11703900" cy="6248700"/>
          </a:xfrm>
          <a:prstGeom prst="rect">
            <a:avLst/>
          </a:prstGeom>
          <a:noFill/>
          <a:ln>
            <a:noFill/>
          </a:ln>
        </p:spPr>
        <p:txBody>
          <a:bodyPr spcFirstLastPara="1" wrap="square" lIns="94275" tIns="47125" rIns="94275" bIns="47125" anchor="t" anchorCtr="0">
            <a:noAutofit/>
          </a:bodyPr>
          <a:lstStyle/>
          <a:p>
            <a:pPr marL="0" marR="0" lvl="0" indent="0" algn="l" rtl="0">
              <a:lnSpc>
                <a:spcPct val="100000"/>
              </a:lnSpc>
              <a:spcBef>
                <a:spcPts val="0"/>
              </a:spcBef>
              <a:spcAft>
                <a:spcPts val="0"/>
              </a:spcAft>
              <a:buClr>
                <a:srgbClr val="FFFFFF"/>
              </a:buClr>
              <a:buSzPts val="1000"/>
              <a:buFont typeface="Arial"/>
              <a:buNone/>
            </a:pPr>
            <a:r>
              <a:rPr lang="en-US" sz="3000" b="1">
                <a:solidFill>
                  <a:schemeClr val="accent1"/>
                </a:solidFill>
                <a:latin typeface="Montserrat"/>
                <a:ea typeface="Montserrat"/>
                <a:cs typeface="Montserrat"/>
                <a:sym typeface="Montserrat"/>
              </a:rPr>
              <a:t>What is the Landscape of Racial Equity in Arts Funding?</a:t>
            </a:r>
            <a:endParaRPr sz="3000" b="1">
              <a:solidFill>
                <a:schemeClr val="accent1"/>
              </a:solidFill>
              <a:latin typeface="Montserrat"/>
              <a:ea typeface="Montserrat"/>
              <a:cs typeface="Montserrat"/>
              <a:sym typeface="Montserrat"/>
            </a:endParaRPr>
          </a:p>
          <a:p>
            <a:pPr marL="0" marR="0" lvl="0" indent="0" algn="l" rtl="0">
              <a:lnSpc>
                <a:spcPct val="115000"/>
              </a:lnSpc>
              <a:spcBef>
                <a:spcPts val="0"/>
              </a:spcBef>
              <a:spcAft>
                <a:spcPts val="0"/>
              </a:spcAft>
              <a:buNone/>
            </a:pPr>
            <a:endParaRPr sz="2600" b="1">
              <a:solidFill>
                <a:srgbClr val="333333"/>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600" b="1">
                <a:solidFill>
                  <a:srgbClr val="333333"/>
                </a:solidFill>
                <a:latin typeface="Montserrat"/>
                <a:ea typeface="Montserrat"/>
                <a:cs typeface="Montserrat"/>
                <a:sym typeface="Montserrat"/>
              </a:rPr>
              <a:t>Arts Funding in the Context of Race</a:t>
            </a:r>
            <a:endParaRPr sz="2600" b="1">
              <a:solidFill>
                <a:srgbClr val="333333"/>
              </a:solidFill>
              <a:latin typeface="Montserrat"/>
              <a:ea typeface="Montserrat"/>
              <a:cs typeface="Montserrat"/>
              <a:sym typeface="Montserrat"/>
            </a:endParaRPr>
          </a:p>
          <a:p>
            <a:pPr marL="0" lvl="0" indent="0" algn="l" rtl="0">
              <a:lnSpc>
                <a:spcPct val="115000"/>
              </a:lnSpc>
              <a:spcBef>
                <a:spcPts val="0"/>
              </a:spcBef>
              <a:spcAft>
                <a:spcPts val="0"/>
              </a:spcAft>
              <a:buNone/>
            </a:pPr>
            <a:endParaRPr sz="2000" b="1">
              <a:solidFill>
                <a:srgbClr val="333333"/>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en-US" sz="2600">
                <a:solidFill>
                  <a:schemeClr val="dk1"/>
                </a:solidFill>
                <a:latin typeface="Montserrat"/>
                <a:ea typeface="Montserrat"/>
                <a:cs typeface="Montserrat"/>
                <a:sym typeface="Montserrat"/>
              </a:rPr>
              <a:t>Increasing awareness of diversity, equity, and inclusion issues</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en-US" sz="2600">
                <a:solidFill>
                  <a:schemeClr val="dk1"/>
                </a:solidFill>
                <a:latin typeface="Montserrat"/>
                <a:ea typeface="Montserrat"/>
                <a:cs typeface="Montserrat"/>
                <a:sym typeface="Montserrat"/>
              </a:rPr>
              <a:t>2% of all cultural institutions receive nearly 60% of foundation giving in the arts</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en-US" sz="2600">
                <a:solidFill>
                  <a:schemeClr val="dk1"/>
                </a:solidFill>
                <a:latin typeface="Montserrat"/>
                <a:ea typeface="Montserrat"/>
                <a:cs typeface="Montserrat"/>
                <a:sym typeface="Montserrat"/>
              </a:rPr>
              <a:t>Inequality up 5% from a decade ago</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en-US" sz="2600">
                <a:solidFill>
                  <a:schemeClr val="dk1"/>
                </a:solidFill>
                <a:latin typeface="Montserrat"/>
                <a:ea typeface="Montserrat"/>
                <a:cs typeface="Montserrat"/>
                <a:sym typeface="Montserrat"/>
              </a:rPr>
              <a:t>33% of U.S. residents are people of color</a:t>
            </a:r>
            <a:endParaRPr sz="2600">
              <a:solidFill>
                <a:schemeClr val="dk1"/>
              </a:solidFill>
              <a:latin typeface="Montserrat"/>
              <a:ea typeface="Montserrat"/>
              <a:cs typeface="Montserrat"/>
              <a:sym typeface="Montserrat"/>
            </a:endParaRPr>
          </a:p>
          <a:p>
            <a:pPr marL="457200" lvl="0" indent="-393700" algn="l" rtl="0">
              <a:lnSpc>
                <a:spcPct val="115000"/>
              </a:lnSpc>
              <a:spcBef>
                <a:spcPts val="0"/>
              </a:spcBef>
              <a:spcAft>
                <a:spcPts val="0"/>
              </a:spcAft>
              <a:buClr>
                <a:schemeClr val="dk1"/>
              </a:buClr>
              <a:buSzPts val="2600"/>
              <a:buFont typeface="Montserrat"/>
              <a:buChar char="●"/>
            </a:pPr>
            <a:r>
              <a:rPr lang="en-US" sz="2600">
                <a:solidFill>
                  <a:schemeClr val="dk1"/>
                </a:solidFill>
                <a:latin typeface="Montserrat"/>
                <a:ea typeface="Montserrat"/>
                <a:cs typeface="Montserrat"/>
                <a:sym typeface="Montserrat"/>
              </a:rPr>
              <a:t>4% of cultural philanthropy goes to organizations of color</a:t>
            </a:r>
            <a:endParaRPr sz="2600">
              <a:solidFill>
                <a:schemeClr val="dk1"/>
              </a:solidFill>
              <a:latin typeface="Montserrat"/>
              <a:ea typeface="Montserrat"/>
              <a:cs typeface="Montserrat"/>
              <a:sym typeface="Montserrat"/>
            </a:endParaRPr>
          </a:p>
          <a:p>
            <a:pPr marL="0" lvl="0" indent="0" algn="l" rtl="0">
              <a:lnSpc>
                <a:spcPct val="70000"/>
              </a:lnSpc>
              <a:spcBef>
                <a:spcPts val="1000"/>
              </a:spcBef>
              <a:spcAft>
                <a:spcPts val="0"/>
              </a:spcAft>
              <a:buNone/>
            </a:pPr>
            <a:endParaRPr sz="2400">
              <a:solidFill>
                <a:srgbClr val="A6A6A6"/>
              </a:solidFill>
              <a:latin typeface="Montserrat"/>
              <a:ea typeface="Montserrat"/>
              <a:cs typeface="Montserrat"/>
              <a:sym typeface="Montserrat"/>
            </a:endParaRPr>
          </a:p>
          <a:p>
            <a:pPr marL="0" lvl="0" indent="0" algn="l" rtl="0">
              <a:lnSpc>
                <a:spcPct val="70000"/>
              </a:lnSpc>
              <a:spcBef>
                <a:spcPts val="1000"/>
              </a:spcBef>
              <a:spcAft>
                <a:spcPts val="0"/>
              </a:spcAft>
              <a:buNone/>
            </a:pPr>
            <a:r>
              <a:rPr lang="en-US">
                <a:solidFill>
                  <a:srgbClr val="A6A6A6"/>
                </a:solidFill>
                <a:latin typeface="Montserrat"/>
                <a:ea typeface="Montserrat"/>
                <a:cs typeface="Montserrat"/>
                <a:sym typeface="Montserrat"/>
              </a:rPr>
              <a:t>Source: “Not Just Money: Equity Issues in Arts Philanthropy”, Helicon Collaborative, 2017</a:t>
            </a:r>
            <a:endParaRPr>
              <a:solidFill>
                <a:srgbClr val="A6A6A6"/>
              </a:solidFill>
              <a:latin typeface="Montserrat"/>
              <a:ea typeface="Montserrat"/>
              <a:cs typeface="Montserrat"/>
              <a:sym typeface="Montserrat"/>
            </a:endParaRPr>
          </a:p>
          <a:p>
            <a:pPr marL="0" marR="152400" lvl="0" indent="0" algn="l" rtl="0">
              <a:lnSpc>
                <a:spcPct val="115000"/>
              </a:lnSpc>
              <a:spcBef>
                <a:spcPts val="2400"/>
              </a:spcBef>
              <a:spcAft>
                <a:spcPts val="0"/>
              </a:spcAft>
              <a:buNone/>
            </a:pPr>
            <a:endParaRPr sz="1800">
              <a:solidFill>
                <a:srgbClr val="333333"/>
              </a:solidFill>
              <a:latin typeface="Montserrat"/>
              <a:ea typeface="Montserrat"/>
              <a:cs typeface="Montserrat"/>
              <a:sym typeface="Montserrat"/>
            </a:endParaRPr>
          </a:p>
          <a:p>
            <a:pPr marL="457200" lvl="0" indent="0" algn="l" rtl="0">
              <a:lnSpc>
                <a:spcPct val="115000"/>
              </a:lnSpc>
              <a:spcBef>
                <a:spcPts val="2400"/>
              </a:spcBef>
              <a:spcAft>
                <a:spcPts val="0"/>
              </a:spcAft>
              <a:buNone/>
            </a:pPr>
            <a:endParaRPr sz="1800">
              <a:solidFill>
                <a:srgbClr val="333333"/>
              </a:solidFill>
              <a:latin typeface="Montserrat"/>
              <a:ea typeface="Montserrat"/>
              <a:cs typeface="Montserrat"/>
              <a:sym typeface="Montserrat"/>
            </a:endParaRPr>
          </a:p>
          <a:p>
            <a:pPr marL="457200" lvl="0" indent="0" algn="l" rtl="0">
              <a:lnSpc>
                <a:spcPct val="115000"/>
              </a:lnSpc>
              <a:spcBef>
                <a:spcPts val="800"/>
              </a:spcBef>
              <a:spcAft>
                <a:spcPts val="0"/>
              </a:spcAft>
              <a:buNone/>
            </a:pPr>
            <a:endParaRPr sz="1800">
              <a:solidFill>
                <a:srgbClr val="333333"/>
              </a:solidFill>
              <a:latin typeface="Montserrat"/>
              <a:ea typeface="Montserrat"/>
              <a:cs typeface="Montserrat"/>
              <a:sym typeface="Montserrat"/>
            </a:endParaRPr>
          </a:p>
          <a:p>
            <a:pPr marL="0" marR="0" lvl="0" indent="0" algn="l" rtl="0">
              <a:lnSpc>
                <a:spcPct val="100000"/>
              </a:lnSpc>
              <a:spcBef>
                <a:spcPts val="800"/>
              </a:spcBef>
              <a:spcAft>
                <a:spcPts val="0"/>
              </a:spcAft>
              <a:buClr>
                <a:srgbClr val="FFFFFF"/>
              </a:buClr>
              <a:buSzPts val="1000"/>
              <a:buFont typeface="Arial"/>
              <a:buNone/>
            </a:pPr>
            <a:endParaRPr sz="1800" b="1">
              <a:solidFill>
                <a:schemeClr val="accent1"/>
              </a:solidFill>
              <a:latin typeface="Montserrat"/>
              <a:ea typeface="Montserrat"/>
              <a:cs typeface="Montserrat"/>
              <a:sym typeface="Montserrat"/>
            </a:endParaRPr>
          </a:p>
        </p:txBody>
      </p:sp>
      <p:pic>
        <p:nvPicPr>
          <p:cNvPr id="4" name="Google Shape;1115;p181">
            <a:extLst>
              <a:ext uri="{FF2B5EF4-FFF2-40B4-BE49-F238E27FC236}">
                <a16:creationId xmlns:a16="http://schemas.microsoft.com/office/drawing/2014/main" id="{1FF585C1-82B4-463E-9BA3-328D3068C3DB}"/>
              </a:ext>
            </a:extLst>
          </p:cNvPr>
          <p:cNvPicPr preferRelativeResize="0"/>
          <p:nvPr/>
        </p:nvPicPr>
        <p:blipFill>
          <a:blip r:embed="rId3">
            <a:alphaModFix/>
          </a:blip>
          <a:stretch>
            <a:fillRect/>
          </a:stretch>
        </p:blipFill>
        <p:spPr>
          <a:xfrm>
            <a:off x="10996782" y="6009905"/>
            <a:ext cx="1121668" cy="8480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188"/>
          <p:cNvSpPr txBox="1"/>
          <p:nvPr/>
        </p:nvSpPr>
        <p:spPr>
          <a:xfrm>
            <a:off x="326150" y="387425"/>
            <a:ext cx="11703900" cy="3671008"/>
          </a:xfrm>
          <a:prstGeom prst="rect">
            <a:avLst/>
          </a:prstGeom>
          <a:noFill/>
          <a:ln>
            <a:noFill/>
          </a:ln>
        </p:spPr>
        <p:txBody>
          <a:bodyPr spcFirstLastPara="1" wrap="square" lIns="94275" tIns="47125" rIns="94275" bIns="47125" anchor="t" anchorCtr="0">
            <a:noAutofit/>
          </a:bodyPr>
          <a:lstStyle/>
          <a:p>
            <a:pPr marL="0" marR="0" lvl="0" indent="0" algn="l" rtl="0">
              <a:lnSpc>
                <a:spcPct val="100000"/>
              </a:lnSpc>
              <a:spcBef>
                <a:spcPts val="0"/>
              </a:spcBef>
              <a:spcAft>
                <a:spcPts val="0"/>
              </a:spcAft>
              <a:buClr>
                <a:srgbClr val="FFFFFF"/>
              </a:buClr>
              <a:buSzPts val="1000"/>
              <a:buFont typeface="Arial"/>
              <a:buNone/>
            </a:pPr>
            <a:r>
              <a:rPr lang="en-US" sz="3000" b="1" dirty="0">
                <a:solidFill>
                  <a:schemeClr val="accent1"/>
                </a:solidFill>
                <a:latin typeface="Montserrat"/>
                <a:ea typeface="Montserrat"/>
                <a:cs typeface="Montserrat"/>
                <a:sym typeface="Montserrat"/>
              </a:rPr>
              <a:t>What is the Landscape of Racial Equity in COVID-Era </a:t>
            </a:r>
            <a:br>
              <a:rPr lang="en-US" sz="3000" b="1" dirty="0">
                <a:solidFill>
                  <a:schemeClr val="accent1"/>
                </a:solidFill>
                <a:latin typeface="Montserrat"/>
                <a:ea typeface="Montserrat"/>
                <a:cs typeface="Montserrat"/>
                <a:sym typeface="Montserrat"/>
              </a:rPr>
            </a:br>
            <a:r>
              <a:rPr lang="en-US" sz="3000" b="1" dirty="0">
                <a:solidFill>
                  <a:schemeClr val="accent1"/>
                </a:solidFill>
                <a:latin typeface="Montserrat"/>
                <a:ea typeface="Montserrat"/>
                <a:cs typeface="Montserrat"/>
                <a:sym typeface="Montserrat"/>
              </a:rPr>
              <a:t>Arts Funding?</a:t>
            </a:r>
            <a:endParaRPr sz="3000" b="1" dirty="0">
              <a:solidFill>
                <a:schemeClr val="accent1"/>
              </a:solidFill>
              <a:latin typeface="Montserrat"/>
              <a:ea typeface="Montserrat"/>
              <a:cs typeface="Montserrat"/>
              <a:sym typeface="Montserrat"/>
            </a:endParaRPr>
          </a:p>
          <a:p>
            <a:pPr marL="0" lvl="0" indent="0" algn="l" rtl="0">
              <a:lnSpc>
                <a:spcPct val="115000"/>
              </a:lnSpc>
              <a:spcBef>
                <a:spcPts val="0"/>
              </a:spcBef>
              <a:spcAft>
                <a:spcPts val="0"/>
              </a:spcAft>
              <a:buNone/>
            </a:pPr>
            <a:endParaRPr sz="2000" b="1" dirty="0">
              <a:solidFill>
                <a:srgbClr val="333333"/>
              </a:solidFill>
              <a:latin typeface="Montserrat" pitchFamily="2" charset="77"/>
              <a:ea typeface="Montserrat"/>
              <a:cs typeface="Montserrat"/>
              <a:sym typeface="Montserrat"/>
            </a:endParaRPr>
          </a:p>
          <a:p>
            <a:pPr marL="63500" lvl="0">
              <a:lnSpc>
                <a:spcPct val="115000"/>
              </a:lnSpc>
              <a:buClr>
                <a:schemeClr val="dk1"/>
              </a:buClr>
              <a:buSzPts val="2600"/>
            </a:pPr>
            <a:r>
              <a:rPr lang="en-US" sz="2000" dirty="0">
                <a:latin typeface="Montserrat" pitchFamily="2" charset="77"/>
              </a:rPr>
              <a:t>In late 2020, GIA shared </a:t>
            </a:r>
            <a:r>
              <a:rPr lang="en-US" sz="2000" b="1" dirty="0">
                <a:latin typeface="Montserrat" pitchFamily="2" charset="77"/>
                <a:hlinkClick r:id="rId3"/>
              </a:rPr>
              <a:t>findings from a survey of our members</a:t>
            </a:r>
            <a:r>
              <a:rPr lang="en-US" sz="2000" dirty="0">
                <a:latin typeface="Montserrat" pitchFamily="2" charset="77"/>
              </a:rPr>
              <a:t> that revealed that arts grantmakers were increasing their giving, their flexibility, and support for BIPOC artists and organizations in response to the pandemic and the Movement for Black Lives.</a:t>
            </a:r>
          </a:p>
          <a:p>
            <a:pPr marL="63500" lvl="0">
              <a:lnSpc>
                <a:spcPct val="115000"/>
              </a:lnSpc>
              <a:buClr>
                <a:schemeClr val="dk1"/>
              </a:buClr>
              <a:buSzPts val="2600"/>
            </a:pPr>
            <a:endParaRPr lang="en-US" sz="2000" dirty="0">
              <a:latin typeface="Montserrat" pitchFamily="2" charset="77"/>
            </a:endParaRPr>
          </a:p>
          <a:p>
            <a:pPr marL="63500" lvl="0">
              <a:lnSpc>
                <a:spcPct val="115000"/>
              </a:lnSpc>
              <a:buClr>
                <a:schemeClr val="dk1"/>
              </a:buClr>
              <a:buSzPts val="2600"/>
            </a:pPr>
            <a:r>
              <a:rPr lang="en-US" sz="2000" dirty="0">
                <a:latin typeface="Montserrat" pitchFamily="2" charset="77"/>
              </a:rPr>
              <a:t>In 2020, arts grantmakers changed their giving practices in the following ways:</a:t>
            </a:r>
          </a:p>
          <a:p>
            <a:pPr marL="457200" lvl="0" indent="-393700">
              <a:lnSpc>
                <a:spcPct val="115000"/>
              </a:lnSpc>
              <a:buClr>
                <a:schemeClr val="dk1"/>
              </a:buClr>
              <a:buSzPts val="2600"/>
              <a:buFont typeface="Montserrat"/>
              <a:buChar char="●"/>
            </a:pPr>
            <a:endParaRPr lang="en-US" sz="1600" dirty="0">
              <a:latin typeface="Montserrat" pitchFamily="2" charset="77"/>
            </a:endParaRPr>
          </a:p>
          <a:p>
            <a:pPr marL="457200" lvl="0" indent="-393700">
              <a:lnSpc>
                <a:spcPct val="115000"/>
              </a:lnSpc>
              <a:buClr>
                <a:schemeClr val="dk1"/>
              </a:buClr>
              <a:buSzPts val="2600"/>
              <a:buFont typeface="Montserrat"/>
              <a:buChar char="●"/>
            </a:pPr>
            <a:endParaRPr lang="en-US" sz="2000" dirty="0">
              <a:latin typeface="Montserrat" pitchFamily="2" charset="77"/>
            </a:endParaRPr>
          </a:p>
          <a:p>
            <a:pPr marL="0" lvl="0" indent="0" algn="l" rtl="0">
              <a:lnSpc>
                <a:spcPct val="70000"/>
              </a:lnSpc>
              <a:spcBef>
                <a:spcPts val="1000"/>
              </a:spcBef>
              <a:spcAft>
                <a:spcPts val="0"/>
              </a:spcAft>
              <a:buNone/>
            </a:pPr>
            <a:endParaRPr sz="2400"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endParaRPr lang="en-US" dirty="0">
              <a:solidFill>
                <a:srgbClr val="A6A6A6"/>
              </a:solidFill>
              <a:latin typeface="Montserrat"/>
              <a:ea typeface="Montserrat"/>
              <a:cs typeface="Montserrat"/>
              <a:sym typeface="Montserrat"/>
            </a:endParaRPr>
          </a:p>
          <a:p>
            <a:pPr>
              <a:lnSpc>
                <a:spcPct val="70000"/>
              </a:lnSpc>
              <a:spcBef>
                <a:spcPts val="1000"/>
              </a:spcBef>
            </a:pPr>
            <a:r>
              <a:rPr lang="en-US" dirty="0">
                <a:solidFill>
                  <a:srgbClr val="A6A6A6"/>
                </a:solidFill>
                <a:latin typeface="Montserrat"/>
                <a:ea typeface="Montserrat"/>
                <a:cs typeface="Montserrat"/>
                <a:sym typeface="Montserrat"/>
              </a:rPr>
              <a:t>Source: “</a:t>
            </a:r>
            <a:r>
              <a:rPr lang="en-US" dirty="0">
                <a:solidFill>
                  <a:srgbClr val="A6A6A6"/>
                </a:solidFill>
                <a:latin typeface="Montserrat"/>
                <a:ea typeface="Montserrat"/>
                <a:cs typeface="Montserrat"/>
                <a:sym typeface="Montserrat"/>
                <a:hlinkClick r:id="rId4"/>
              </a:rPr>
              <a:t>Arts Grantmakers’ Changes in Practice: Present and futur</a:t>
            </a:r>
            <a:r>
              <a:rPr lang="en-US" dirty="0">
                <a:solidFill>
                  <a:srgbClr val="A6A6A6"/>
                </a:solidFill>
                <a:latin typeface="Montserrat"/>
                <a:ea typeface="Montserrat"/>
                <a:cs typeface="Montserrat"/>
                <a:sym typeface="Montserrat"/>
              </a:rPr>
              <a:t>e”, Grantmakers in the Arts, 2020</a:t>
            </a:r>
            <a:endParaRPr dirty="0">
              <a:solidFill>
                <a:srgbClr val="A6A6A6"/>
              </a:solidFill>
              <a:latin typeface="Montserrat"/>
              <a:ea typeface="Montserrat"/>
              <a:cs typeface="Montserrat"/>
              <a:sym typeface="Montserrat"/>
            </a:endParaRPr>
          </a:p>
          <a:p>
            <a:pPr marL="0" marR="1524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2400"/>
              </a:spcBef>
              <a:spcAft>
                <a:spcPts val="0"/>
              </a:spcAft>
              <a:buNone/>
            </a:pPr>
            <a:endParaRPr sz="1800" dirty="0">
              <a:solidFill>
                <a:srgbClr val="333333"/>
              </a:solidFill>
              <a:latin typeface="Montserrat"/>
              <a:ea typeface="Montserrat"/>
              <a:cs typeface="Montserrat"/>
              <a:sym typeface="Montserrat"/>
            </a:endParaRPr>
          </a:p>
          <a:p>
            <a:pPr marL="457200" lvl="0" indent="0" algn="l" rtl="0">
              <a:lnSpc>
                <a:spcPct val="115000"/>
              </a:lnSpc>
              <a:spcBef>
                <a:spcPts val="800"/>
              </a:spcBef>
              <a:spcAft>
                <a:spcPts val="0"/>
              </a:spcAft>
              <a:buNone/>
            </a:pPr>
            <a:endParaRPr sz="1800" dirty="0">
              <a:solidFill>
                <a:srgbClr val="333333"/>
              </a:solidFill>
              <a:latin typeface="Montserrat"/>
              <a:ea typeface="Montserrat"/>
              <a:cs typeface="Montserrat"/>
              <a:sym typeface="Montserrat"/>
            </a:endParaRPr>
          </a:p>
          <a:p>
            <a:pPr marL="0" marR="0" lvl="0" indent="0" algn="l" rtl="0">
              <a:lnSpc>
                <a:spcPct val="100000"/>
              </a:lnSpc>
              <a:spcBef>
                <a:spcPts val="800"/>
              </a:spcBef>
              <a:spcAft>
                <a:spcPts val="0"/>
              </a:spcAft>
              <a:buClr>
                <a:srgbClr val="FFFFFF"/>
              </a:buClr>
              <a:buSzPts val="1000"/>
              <a:buFont typeface="Arial"/>
              <a:buNone/>
            </a:pPr>
            <a:endParaRPr sz="1800" b="1" dirty="0">
              <a:solidFill>
                <a:schemeClr val="accent1"/>
              </a:solidFill>
              <a:latin typeface="Montserrat"/>
              <a:ea typeface="Montserrat"/>
              <a:cs typeface="Montserrat"/>
              <a:sym typeface="Montserrat"/>
            </a:endParaRPr>
          </a:p>
        </p:txBody>
      </p:sp>
      <p:pic>
        <p:nvPicPr>
          <p:cNvPr id="4" name="Google Shape;1115;p181">
            <a:extLst>
              <a:ext uri="{FF2B5EF4-FFF2-40B4-BE49-F238E27FC236}">
                <a16:creationId xmlns:a16="http://schemas.microsoft.com/office/drawing/2014/main" id="{1FF585C1-82B4-463E-9BA3-328D3068C3DB}"/>
              </a:ext>
            </a:extLst>
          </p:cNvPr>
          <p:cNvPicPr preferRelativeResize="0"/>
          <p:nvPr/>
        </p:nvPicPr>
        <p:blipFill>
          <a:blip r:embed="rId5">
            <a:alphaModFix/>
          </a:blip>
          <a:stretch>
            <a:fillRect/>
          </a:stretch>
        </p:blipFill>
        <p:spPr>
          <a:xfrm>
            <a:off x="10996782" y="6009905"/>
            <a:ext cx="1121668" cy="848095"/>
          </a:xfrm>
          <a:prstGeom prst="rect">
            <a:avLst/>
          </a:prstGeom>
          <a:noFill/>
          <a:ln>
            <a:noFill/>
          </a:ln>
        </p:spPr>
      </p:pic>
      <p:sp>
        <p:nvSpPr>
          <p:cNvPr id="5" name="Text Placeholder 4">
            <a:extLst>
              <a:ext uri="{FF2B5EF4-FFF2-40B4-BE49-F238E27FC236}">
                <a16:creationId xmlns:a16="http://schemas.microsoft.com/office/drawing/2014/main" id="{455EFC1F-9407-2B48-AE0A-A38996B7EB05}"/>
              </a:ext>
            </a:extLst>
          </p:cNvPr>
          <p:cNvSpPr>
            <a:spLocks noGrp="1"/>
          </p:cNvSpPr>
          <p:nvPr>
            <p:ph type="body" idx="2"/>
          </p:nvPr>
        </p:nvSpPr>
        <p:spPr>
          <a:xfrm>
            <a:off x="839788" y="3479103"/>
            <a:ext cx="5157787" cy="2760663"/>
          </a:xfrm>
        </p:spPr>
        <p:txBody>
          <a:bodyPr/>
          <a:lstStyle/>
          <a:p>
            <a:pPr marL="457200" lvl="2" indent="-393700">
              <a:lnSpc>
                <a:spcPct val="100000"/>
              </a:lnSpc>
              <a:buClr>
                <a:schemeClr val="dk1"/>
              </a:buClr>
              <a:buSzPts val="2600"/>
              <a:buFont typeface="Montserrat"/>
              <a:buChar char="●"/>
            </a:pPr>
            <a:r>
              <a:rPr lang="en-US" sz="1600" dirty="0">
                <a:latin typeface="Montserrat" pitchFamily="2" charset="77"/>
              </a:rPr>
              <a:t>57% reported increasing their giving in 2020</a:t>
            </a:r>
          </a:p>
          <a:p>
            <a:pPr lvl="0" indent="-393700">
              <a:lnSpc>
                <a:spcPct val="100000"/>
              </a:lnSpc>
              <a:buSzPts val="2600"/>
              <a:buFont typeface="Montserrat"/>
              <a:buChar char="●"/>
            </a:pPr>
            <a:r>
              <a:rPr lang="en-US" sz="1600" dirty="0">
                <a:latin typeface="Montserrat" pitchFamily="2" charset="77"/>
              </a:rPr>
              <a:t>28% increased their giving by 30% or more</a:t>
            </a:r>
          </a:p>
          <a:p>
            <a:pPr lvl="0" indent="-393700">
              <a:lnSpc>
                <a:spcPct val="100000"/>
              </a:lnSpc>
              <a:buSzPts val="2600"/>
              <a:buFont typeface="Montserrat"/>
              <a:buChar char="●"/>
            </a:pPr>
            <a:r>
              <a:rPr lang="en-US" sz="1600" dirty="0">
                <a:latin typeface="Montserrat" pitchFamily="2" charset="77"/>
              </a:rPr>
              <a:t>69% increased their number of grantees</a:t>
            </a:r>
          </a:p>
          <a:p>
            <a:pPr lvl="0" indent="-393700">
              <a:lnSpc>
                <a:spcPct val="100000"/>
              </a:lnSpc>
              <a:buSzPts val="2600"/>
              <a:buFont typeface="Montserrat"/>
              <a:buChar char="●"/>
            </a:pPr>
            <a:r>
              <a:rPr lang="en-US" sz="1600" dirty="0">
                <a:latin typeface="Montserrat" pitchFamily="2" charset="77"/>
              </a:rPr>
              <a:t>30% gave about the same</a:t>
            </a:r>
          </a:p>
          <a:p>
            <a:pPr lvl="0" indent="-393700">
              <a:lnSpc>
                <a:spcPct val="100000"/>
              </a:lnSpc>
              <a:buSzPts val="2600"/>
              <a:buFont typeface="Montserrat"/>
              <a:buChar char="●"/>
            </a:pPr>
            <a:r>
              <a:rPr lang="en-US" sz="1600" dirty="0">
                <a:latin typeface="Montserrat" pitchFamily="2" charset="77"/>
              </a:rPr>
              <a:t>13% gave less</a:t>
            </a:r>
          </a:p>
        </p:txBody>
      </p:sp>
      <p:sp>
        <p:nvSpPr>
          <p:cNvPr id="7" name="Text Placeholder 6">
            <a:extLst>
              <a:ext uri="{FF2B5EF4-FFF2-40B4-BE49-F238E27FC236}">
                <a16:creationId xmlns:a16="http://schemas.microsoft.com/office/drawing/2014/main" id="{1E662FC5-7044-974F-9C4D-FDD3A84BEF22}"/>
              </a:ext>
            </a:extLst>
          </p:cNvPr>
          <p:cNvSpPr>
            <a:spLocks noGrp="1"/>
          </p:cNvSpPr>
          <p:nvPr>
            <p:ph type="body" idx="4"/>
          </p:nvPr>
        </p:nvSpPr>
        <p:spPr>
          <a:xfrm>
            <a:off x="6172200" y="3479103"/>
            <a:ext cx="5183188" cy="2760663"/>
          </a:xfrm>
        </p:spPr>
        <p:txBody>
          <a:bodyPr/>
          <a:lstStyle/>
          <a:p>
            <a:pPr lvl="0" indent="-393700">
              <a:lnSpc>
                <a:spcPct val="100000"/>
              </a:lnSpc>
              <a:spcBef>
                <a:spcPts val="0"/>
              </a:spcBef>
              <a:buSzPts val="2600"/>
              <a:buFont typeface="Montserrat"/>
              <a:buChar char="●"/>
            </a:pPr>
            <a:r>
              <a:rPr lang="en-US" sz="1600" dirty="0">
                <a:latin typeface="Montserrat" pitchFamily="2" charset="77"/>
              </a:rPr>
              <a:t>41% reported increasing their giving in support of anti-racism</a:t>
            </a:r>
          </a:p>
          <a:p>
            <a:pPr lvl="0" indent="-393700">
              <a:lnSpc>
                <a:spcPct val="100000"/>
              </a:lnSpc>
              <a:spcBef>
                <a:spcPts val="0"/>
              </a:spcBef>
              <a:buSzPts val="2600"/>
              <a:buFont typeface="Montserrat"/>
              <a:buChar char="●"/>
            </a:pPr>
            <a:r>
              <a:rPr lang="en-US" sz="1600" dirty="0">
                <a:latin typeface="Montserrat" pitchFamily="2" charset="77"/>
              </a:rPr>
              <a:t>51% reported giving to more BIPOC-led organizations</a:t>
            </a:r>
          </a:p>
          <a:p>
            <a:pPr lvl="0" indent="-393700">
              <a:lnSpc>
                <a:spcPct val="100000"/>
              </a:lnSpc>
              <a:spcBef>
                <a:spcPts val="0"/>
              </a:spcBef>
              <a:buSzPts val="2600"/>
              <a:buFont typeface="Montserrat"/>
              <a:buChar char="●"/>
            </a:pPr>
            <a:r>
              <a:rPr lang="en-US" sz="1600" dirty="0">
                <a:latin typeface="Montserrat" pitchFamily="2" charset="77"/>
              </a:rPr>
              <a:t>61% will increase giving to BIPOC organizations &amp; artists in the near future</a:t>
            </a:r>
          </a:p>
          <a:p>
            <a:pPr lvl="0" indent="-393700">
              <a:lnSpc>
                <a:spcPct val="100000"/>
              </a:lnSpc>
              <a:spcBef>
                <a:spcPts val="0"/>
              </a:spcBef>
              <a:buSzPts val="2600"/>
              <a:buFont typeface="Montserrat"/>
              <a:buChar char="●"/>
            </a:pPr>
            <a:r>
              <a:rPr lang="en-US" sz="1600" dirty="0">
                <a:latin typeface="Montserrat" pitchFamily="2" charset="77"/>
              </a:rPr>
              <a:t>65% will increase giving to BIPOC organization &amp; artists as standard practice going forward</a:t>
            </a:r>
          </a:p>
          <a:p>
            <a:endParaRPr lang="en-US" sz="1600" dirty="0"/>
          </a:p>
        </p:txBody>
      </p:sp>
    </p:spTree>
    <p:extLst>
      <p:ext uri="{BB962C8B-B14F-4D97-AF65-F5344CB8AC3E}">
        <p14:creationId xmlns:p14="http://schemas.microsoft.com/office/powerpoint/2010/main" val="338944974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2210</Words>
  <Application>Microsoft Macintosh PowerPoint</Application>
  <PresentationFormat>Widescreen</PresentationFormat>
  <Paragraphs>279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Times New Roman</vt:lpstr>
      <vt:lpstr>Calibri</vt:lpstr>
      <vt:lpstr>Arial</vt:lpstr>
      <vt:lpstr>Montserrat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Race Forward’s Arts Lab webinar #3:   Transforming the Arts for Racial and Cultural Equity   Please mute your phone/computer and get settled. We’ll start at 1pm ET.</dc:title>
  <cp:lastModifiedBy>Nadia Elokdah</cp:lastModifiedBy>
  <cp:revision>8</cp:revision>
  <dcterms:modified xsi:type="dcterms:W3CDTF">2021-12-01T14:48:44Z</dcterms:modified>
</cp:coreProperties>
</file>